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357" r:id="rId5"/>
    <p:sldId id="358" r:id="rId6"/>
    <p:sldId id="359" r:id="rId7"/>
    <p:sldId id="408" r:id="rId8"/>
    <p:sldId id="381" r:id="rId9"/>
    <p:sldId id="382" r:id="rId10"/>
    <p:sldId id="409" r:id="rId11"/>
    <p:sldId id="431" r:id="rId12"/>
    <p:sldId id="410" r:id="rId13"/>
    <p:sldId id="411" r:id="rId14"/>
    <p:sldId id="420" r:id="rId15"/>
    <p:sldId id="421" r:id="rId16"/>
    <p:sldId id="422" r:id="rId17"/>
    <p:sldId id="423" r:id="rId18"/>
    <p:sldId id="424" r:id="rId19"/>
    <p:sldId id="425" r:id="rId20"/>
    <p:sldId id="426" r:id="rId21"/>
    <p:sldId id="427" r:id="rId22"/>
    <p:sldId id="432" r:id="rId23"/>
    <p:sldId id="433" r:id="rId24"/>
    <p:sldId id="428" r:id="rId25"/>
    <p:sldId id="413" r:id="rId26"/>
    <p:sldId id="383" r:id="rId27"/>
    <p:sldId id="352" r:id="rId28"/>
    <p:sldId id="362" r:id="rId29"/>
    <p:sldId id="363" r:id="rId30"/>
    <p:sldId id="364" r:id="rId31"/>
    <p:sldId id="365" r:id="rId32"/>
    <p:sldId id="391" r:id="rId33"/>
    <p:sldId id="393" r:id="rId34"/>
    <p:sldId id="429" r:id="rId35"/>
    <p:sldId id="419" r:id="rId36"/>
    <p:sldId id="430" r:id="rId37"/>
    <p:sldId id="418" r:id="rId38"/>
    <p:sldId id="371" r:id="rId39"/>
  </p:sldIdLst>
  <p:sldSz cx="12192000" cy="6858000"/>
  <p:notesSz cx="6858000" cy="9144000"/>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1">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1F0C"/>
    <a:srgbClr val="B43232"/>
    <a:srgbClr val="800000"/>
    <a:srgbClr val="A5190A"/>
    <a:srgbClr val="A82A08"/>
    <a:srgbClr val="920000"/>
    <a:srgbClr val="BD0703"/>
    <a:srgbClr val="8F0902"/>
    <a:srgbClr val="CC3300"/>
    <a:srgbClr val="CFDE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609" autoAdjust="0"/>
  </p:normalViewPr>
  <p:slideViewPr>
    <p:cSldViewPr snapToObjects="1" showGuides="1">
      <p:cViewPr varScale="1">
        <p:scale>
          <a:sx n="79" d="100"/>
          <a:sy n="79" d="100"/>
        </p:scale>
        <p:origin x="564" y="84"/>
      </p:cViewPr>
      <p:guideLst>
        <p:guide orient="horz" pos="2241"/>
        <p:guide pos="3841"/>
      </p:guideLst>
    </p:cSldViewPr>
  </p:slideViewPr>
  <p:notesTextViewPr>
    <p:cViewPr>
      <p:scale>
        <a:sx n="1" d="1"/>
        <a:sy n="1" d="1"/>
      </p:scale>
      <p:origin x="0" y="0"/>
    </p:cViewPr>
  </p:notesTextViewPr>
  <p:sorterViewPr>
    <p:cViewPr>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5117D-6AD9-423E-B75E-873E6C7CEC87}" type="datetimeFigureOut">
              <a:rPr lang="zh-CN" altLang="en-US" smtClean="0"/>
              <a:t>2017/6/17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AA9A7-482B-4842-85D0-AF9308328B69}" type="slidenum">
              <a:rPr lang="zh-CN" altLang="en-US" smtClean="0"/>
              <a:t>‹#›</a:t>
            </a:fld>
            <a:endParaRPr lang="zh-CN" altLang="en-US"/>
          </a:p>
        </p:txBody>
      </p:sp>
    </p:spTree>
    <p:extLst>
      <p:ext uri="{BB962C8B-B14F-4D97-AF65-F5344CB8AC3E}">
        <p14:creationId xmlns:p14="http://schemas.microsoft.com/office/powerpoint/2010/main" val="4127619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5AA9A7-482B-4842-85D0-AF9308328B69}" type="slidenum">
              <a:rPr lang="zh-CN" altLang="en-US" smtClean="0"/>
              <a:t>24</a:t>
            </a:fld>
            <a:endParaRPr lang="zh-CN" altLang="en-US"/>
          </a:p>
        </p:txBody>
      </p:sp>
    </p:spTree>
    <p:extLst>
      <p:ext uri="{BB962C8B-B14F-4D97-AF65-F5344CB8AC3E}">
        <p14:creationId xmlns:p14="http://schemas.microsoft.com/office/powerpoint/2010/main" val="3379959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5AA9A7-482B-4842-85D0-AF9308328B69}" type="slidenum">
              <a:rPr lang="zh-CN" altLang="en-US" smtClean="0"/>
              <a:t>26</a:t>
            </a:fld>
            <a:endParaRPr lang="zh-CN" altLang="en-US"/>
          </a:p>
        </p:txBody>
      </p:sp>
    </p:spTree>
    <p:extLst>
      <p:ext uri="{BB962C8B-B14F-4D97-AF65-F5344CB8AC3E}">
        <p14:creationId xmlns:p14="http://schemas.microsoft.com/office/powerpoint/2010/main" val="2295422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5"/>
            <a:ext cx="9144000" cy="2387603"/>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40"/>
            <a:ext cx="9144000" cy="1655760"/>
          </a:xfrm>
        </p:spPr>
        <p:txBody>
          <a:bodyPr/>
          <a:lstStyle>
            <a:lvl1pPr marL="0" indent="0" algn="ctr">
              <a:buNone/>
              <a:defRPr sz="2300">
                <a:solidFill>
                  <a:schemeClr val="tx1"/>
                </a:solidFill>
              </a:defRPr>
            </a:lvl1pPr>
            <a:lvl2pPr marL="457200" indent="0" algn="ctr">
              <a:buNone/>
              <a:defRPr sz="21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82F288E0-7875-42C4-84C8-98DBBD3BF4D2}" type="datetimeFigureOut">
              <a:rPr lang="zh-CN" altLang="en-US" smtClean="0"/>
              <a:t>2017/6/17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3"/>
            <a:ext cx="10515600" cy="581184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2017/6/17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2017/6/17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41"/>
            <a:ext cx="10515600" cy="2852739"/>
          </a:xfrm>
        </p:spPr>
        <p:txBody>
          <a:bodyPr anchor="b"/>
          <a:lstStyle>
            <a:lvl1pPr algn="l">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49" y="4589465"/>
            <a:ext cx="10515600" cy="1500188"/>
          </a:xfrm>
        </p:spPr>
        <p:txBody>
          <a:bodyPr/>
          <a:lstStyle>
            <a:lvl1pPr marL="0" indent="0" algn="l">
              <a:buNone/>
              <a:defRPr sz="2300">
                <a:solidFill>
                  <a:schemeClr val="tx1">
                    <a:tint val="75000"/>
                  </a:schemeClr>
                </a:solidFill>
              </a:defRPr>
            </a:lvl1pPr>
            <a:lvl2pPr marL="457200" indent="0">
              <a:buNone/>
              <a:defRPr sz="21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38200" y="1825629"/>
            <a:ext cx="5181600" cy="435133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9"/>
            <a:ext cx="5181600" cy="435133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2017/6/17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970223"/>
          </a:xfrm>
        </p:spPr>
        <p:txBody>
          <a:bodyPr/>
          <a:lstStyle>
            <a:lvl1pPr algn="ct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1259723" y="1567355"/>
            <a:ext cx="4701840" cy="710093"/>
          </a:xfrm>
        </p:spPr>
        <p:txBody>
          <a:bodyPr anchor="ctr" anchorCtr="0">
            <a:normAutofit/>
          </a:bodyPr>
          <a:lstStyle>
            <a:lvl1pPr marL="0" indent="0">
              <a:buNone/>
              <a:defRPr sz="2800" b="0"/>
            </a:lvl1pPr>
            <a:lvl2pPr marL="457200" indent="0">
              <a:buNone/>
              <a:defRPr sz="21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1259723" y="2338392"/>
            <a:ext cx="4701840" cy="3785963"/>
          </a:xfrm>
        </p:spPr>
        <p:txBody>
          <a:bodyPr>
            <a:normAutofit/>
          </a:bodyPr>
          <a:lstStyle>
            <a:lvl1pPr>
              <a:defRPr sz="2300"/>
            </a:lvl1pPr>
            <a:lvl2pPr>
              <a:defRPr sz="2100"/>
            </a:lvl2pPr>
            <a:lvl3pPr>
              <a:defRPr sz="19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289617" y="1567355"/>
            <a:ext cx="4701843" cy="710093"/>
          </a:xfrm>
        </p:spPr>
        <p:txBody>
          <a:bodyPr vert="horz" lIns="91436" tIns="45719" rIns="91436" bIns="45719" rtlCol="0" anchor="ctr" anchorCtr="0">
            <a:normAutofit/>
          </a:bodyPr>
          <a:lstStyle>
            <a:lvl1pPr marL="228600" indent="-228600">
              <a:buNone/>
              <a:defRPr lang="zh-CN" altLang="en-US" b="0" smtClean="0"/>
            </a:lvl1pPr>
          </a:lstStyle>
          <a:p>
            <a:pPr marL="0" lvl="0" indent="0"/>
            <a:r>
              <a:rPr lang="zh-CN" altLang="en-US" dirty="0" smtClean="0"/>
              <a:t>单击此处编辑母版文本样式</a:t>
            </a:r>
          </a:p>
        </p:txBody>
      </p:sp>
      <p:sp>
        <p:nvSpPr>
          <p:cNvPr id="6" name="内容占位符 5"/>
          <p:cNvSpPr>
            <a:spLocks noGrp="1"/>
          </p:cNvSpPr>
          <p:nvPr>
            <p:ph sz="quarter" idx="4"/>
          </p:nvPr>
        </p:nvSpPr>
        <p:spPr>
          <a:xfrm>
            <a:off x="6289617" y="2357460"/>
            <a:ext cx="4701843" cy="3766891"/>
          </a:xfrm>
        </p:spPr>
        <p:txBody>
          <a:bodyPr>
            <a:normAutofit/>
          </a:bodyPr>
          <a:lstStyle>
            <a:lvl1pPr>
              <a:defRPr sz="2300"/>
            </a:lvl1pPr>
            <a:lvl2pPr>
              <a:defRPr sz="2100"/>
            </a:lvl2pPr>
            <a:lvl3pPr>
              <a:defRPr sz="19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2017/6/17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2F288E0-7875-42C4-84C8-98DBBD3BF4D2}" type="datetimeFigureOut">
              <a:rPr lang="zh-CN" altLang="en-US" smtClean="0"/>
              <a:t>2017/6/17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2017/6/17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260851" cy="1600200"/>
          </a:xfrm>
        </p:spPr>
        <p:txBody>
          <a:bodyPr anchor="t" anchorCtr="0">
            <a:normAutofit/>
          </a:bodyPr>
          <a:lstStyle>
            <a:lvl1pPr>
              <a:defRPr sz="39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5384802" y="457204"/>
            <a:ext cx="5970588" cy="5403848"/>
          </a:xfrm>
        </p:spPr>
        <p:txBody>
          <a:bodyPr/>
          <a:lstStyle>
            <a:lvl1pPr marL="0" indent="0">
              <a:buNone/>
              <a:defRPr sz="3200"/>
            </a:lvl1pPr>
            <a:lvl2pPr marL="457200" indent="0">
              <a:buNone/>
              <a:defRPr sz="2800"/>
            </a:lvl2pPr>
            <a:lvl3pPr marL="914400" indent="0">
              <a:buNone/>
              <a:defRPr sz="2300"/>
            </a:lvl3pPr>
            <a:lvl4pPr marL="1371600" indent="0">
              <a:buNone/>
              <a:defRPr sz="2100"/>
            </a:lvl4pPr>
            <a:lvl5pPr marL="1828800" indent="0">
              <a:buNone/>
              <a:defRPr sz="2100"/>
            </a:lvl5pPr>
            <a:lvl6pPr marL="2286000" indent="0">
              <a:buNone/>
              <a:defRPr sz="2100"/>
            </a:lvl6pPr>
            <a:lvl7pPr marL="2743200" indent="0">
              <a:buNone/>
              <a:defRPr sz="2100"/>
            </a:lvl7pPr>
            <a:lvl8pPr marL="3200400" indent="0">
              <a:buNone/>
              <a:defRPr sz="2100"/>
            </a:lvl8pPr>
            <a:lvl9pPr marL="3657600" indent="0">
              <a:buNone/>
              <a:defRPr sz="2100"/>
            </a:lvl9pPr>
          </a:lstStyle>
          <a:p>
            <a:endParaRPr lang="zh-CN" altLang="en-US"/>
          </a:p>
        </p:txBody>
      </p:sp>
      <p:sp>
        <p:nvSpPr>
          <p:cNvPr id="4" name="文本占位符 3"/>
          <p:cNvSpPr>
            <a:spLocks noGrp="1"/>
          </p:cNvSpPr>
          <p:nvPr>
            <p:ph type="body" sz="half" idx="2"/>
          </p:nvPr>
        </p:nvSpPr>
        <p:spPr>
          <a:xfrm>
            <a:off x="839788" y="2057400"/>
            <a:ext cx="4260851" cy="3811591"/>
          </a:xfrm>
        </p:spPr>
        <p:txBody>
          <a:bodyPr>
            <a:normAutofit/>
          </a:bodyPr>
          <a:lstStyle>
            <a:lvl1pPr marL="0" indent="0">
              <a:buNone/>
              <a:defRPr sz="2100"/>
            </a:lvl1pPr>
            <a:lvl2pPr marL="457200" indent="0">
              <a:buNone/>
              <a:defRPr sz="1500"/>
            </a:lvl2pPr>
            <a:lvl3pPr marL="914400" indent="0">
              <a:buNone/>
              <a:defRPr sz="12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3"/>
            <a:ext cx="2628900" cy="5811840"/>
          </a:xfrm>
        </p:spPr>
        <p:txBody>
          <a:bodyPr vert="eaVert"/>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838201" y="365123"/>
            <a:ext cx="7734300" cy="5811840"/>
          </a:xfr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82F288E0-7875-42C4-84C8-98DBBD3BF4D2}" type="datetimeFigureOut">
              <a:rPr lang="zh-CN" altLang="en-US" smtClean="0"/>
              <a:t>2017/6/17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3"/>
            <a:ext cx="10515600" cy="1325565"/>
          </a:xfrm>
          <a:prstGeom prst="rect">
            <a:avLst/>
          </a:prstGeom>
        </p:spPr>
        <p:txBody>
          <a:bodyPr vert="horz" lIns="91436" tIns="45719" rIns="91436"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9"/>
            <a:ext cx="10515600" cy="4351335"/>
          </a:xfrm>
          <a:prstGeom prst="rect">
            <a:avLst/>
          </a:prstGeom>
        </p:spPr>
        <p:txBody>
          <a:bodyPr vert="horz" lIns="91436" tIns="45719" rIns="91436"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60"/>
            <a:ext cx="2743200" cy="365123"/>
          </a:xfrm>
          <a:prstGeom prst="rect">
            <a:avLst/>
          </a:prstGeom>
        </p:spPr>
        <p:txBody>
          <a:bodyPr vert="horz" lIns="91436" tIns="45719" rIns="91436" bIns="45719" rtlCol="0" anchor="ctr"/>
          <a:lstStyle>
            <a:lvl1pPr algn="l">
              <a:defRPr sz="1200">
                <a:solidFill>
                  <a:schemeClr val="tx1">
                    <a:tint val="75000"/>
                  </a:schemeClr>
                </a:solidFill>
              </a:defRPr>
            </a:lvl1pPr>
          </a:lstStyle>
          <a:p>
            <a:fld id="{82F288E0-7875-42C4-84C8-98DBBD3BF4D2}" type="datetimeFigureOut">
              <a:rPr lang="zh-CN" altLang="en-US" smtClean="0"/>
              <a:t>2017/6/17</a:t>
            </a:fld>
            <a:endParaRPr lang="zh-CN" altLang="en-US"/>
          </a:p>
        </p:txBody>
      </p:sp>
      <p:sp>
        <p:nvSpPr>
          <p:cNvPr id="5" name="页脚占位符 4"/>
          <p:cNvSpPr>
            <a:spLocks noGrp="1"/>
          </p:cNvSpPr>
          <p:nvPr>
            <p:ph type="ftr" sz="quarter" idx="3"/>
          </p:nvPr>
        </p:nvSpPr>
        <p:spPr>
          <a:xfrm>
            <a:off x="4038600" y="6356360"/>
            <a:ext cx="4114800" cy="365123"/>
          </a:xfrm>
          <a:prstGeom prst="rect">
            <a:avLst/>
          </a:prstGeom>
        </p:spPr>
        <p:txBody>
          <a:bodyPr vert="horz" lIns="91436" tIns="45719" rIns="91436" bIns="45719"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60"/>
            <a:ext cx="2743200" cy="365123"/>
          </a:xfrm>
          <a:prstGeom prst="rect">
            <a:avLst/>
          </a:prstGeom>
        </p:spPr>
        <p:txBody>
          <a:bodyPr vert="horz" lIns="91436" tIns="45719" rIns="91436" bIns="45719"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3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00066"/>
          <p:cNvPicPr>
            <a:picLocks noChangeAspect="1"/>
          </p:cNvPicPr>
          <p:nvPr/>
        </p:nvPicPr>
        <p:blipFill>
          <a:blip r:embed="rId2"/>
          <a:stretch>
            <a:fillRect/>
          </a:stretch>
        </p:blipFill>
        <p:spPr>
          <a:xfrm>
            <a:off x="4305935" y="3875405"/>
            <a:ext cx="1562100" cy="1447800"/>
          </a:xfrm>
          <a:prstGeom prst="rect">
            <a:avLst/>
          </a:prstGeom>
        </p:spPr>
      </p:pic>
      <p:pic>
        <p:nvPicPr>
          <p:cNvPr id="22" name="图片 21" descr="001"/>
          <p:cNvPicPr>
            <a:picLocks noChangeAspect="1"/>
          </p:cNvPicPr>
          <p:nvPr/>
        </p:nvPicPr>
        <p:blipFill>
          <a:blip r:embed="rId3"/>
          <a:stretch>
            <a:fillRect/>
          </a:stretch>
        </p:blipFill>
        <p:spPr>
          <a:xfrm>
            <a:off x="1576705" y="3947160"/>
            <a:ext cx="1562100" cy="1447800"/>
          </a:xfrm>
          <a:prstGeom prst="rect">
            <a:avLst/>
          </a:prstGeom>
        </p:spPr>
      </p:pic>
      <p:pic>
        <p:nvPicPr>
          <p:cNvPr id="25" name="图片 24" descr="00023"/>
          <p:cNvPicPr>
            <a:picLocks noChangeAspect="1"/>
          </p:cNvPicPr>
          <p:nvPr/>
        </p:nvPicPr>
        <p:blipFill>
          <a:blip r:embed="rId4"/>
          <a:stretch>
            <a:fillRect/>
          </a:stretch>
        </p:blipFill>
        <p:spPr>
          <a:xfrm>
            <a:off x="271780" y="3173730"/>
            <a:ext cx="1562100" cy="1447800"/>
          </a:xfrm>
          <a:prstGeom prst="rect">
            <a:avLst/>
          </a:prstGeom>
        </p:spPr>
      </p:pic>
      <p:pic>
        <p:nvPicPr>
          <p:cNvPr id="26" name="图片 25" descr="0004"/>
          <p:cNvPicPr>
            <a:picLocks noChangeAspect="1"/>
          </p:cNvPicPr>
          <p:nvPr/>
        </p:nvPicPr>
        <p:blipFill>
          <a:blip r:embed="rId5"/>
          <a:stretch>
            <a:fillRect/>
          </a:stretch>
        </p:blipFill>
        <p:spPr>
          <a:xfrm>
            <a:off x="2899410" y="1569085"/>
            <a:ext cx="1562100" cy="1447800"/>
          </a:xfrm>
          <a:prstGeom prst="rect">
            <a:avLst/>
          </a:prstGeom>
        </p:spPr>
      </p:pic>
      <p:pic>
        <p:nvPicPr>
          <p:cNvPr id="24" name="图片 23" descr="0022"/>
          <p:cNvPicPr>
            <a:picLocks noChangeAspect="1"/>
          </p:cNvPicPr>
          <p:nvPr/>
        </p:nvPicPr>
        <p:blipFill>
          <a:blip r:embed="rId6"/>
          <a:stretch>
            <a:fillRect/>
          </a:stretch>
        </p:blipFill>
        <p:spPr>
          <a:xfrm>
            <a:off x="2899410" y="3173730"/>
            <a:ext cx="1562100" cy="1447800"/>
          </a:xfrm>
          <a:prstGeom prst="rect">
            <a:avLst/>
          </a:prstGeom>
        </p:spPr>
      </p:pic>
      <p:pic>
        <p:nvPicPr>
          <p:cNvPr id="21" name="图片 20" descr="office6\wpsassist\cache\A000220150318K80PPIC"/>
          <p:cNvPicPr>
            <a:picLocks noChangeAspect="1"/>
          </p:cNvPicPr>
          <p:nvPr/>
        </p:nvPicPr>
        <p:blipFill>
          <a:blip r:embed="rId7" cstate="print"/>
          <a:stretch>
            <a:fillRect/>
          </a:stretch>
        </p:blipFill>
        <p:spPr>
          <a:xfrm>
            <a:off x="272415" y="4853940"/>
            <a:ext cx="1376045" cy="1521460"/>
          </a:xfrm>
          <a:prstGeom prst="rect">
            <a:avLst/>
          </a:prstGeom>
        </p:spPr>
      </p:pic>
      <p:sp>
        <p:nvSpPr>
          <p:cNvPr id="23" name="TextBox 22"/>
          <p:cNvSpPr txBox="1"/>
          <p:nvPr/>
        </p:nvSpPr>
        <p:spPr>
          <a:xfrm>
            <a:off x="6767830" y="1450975"/>
            <a:ext cx="4866005" cy="1384995"/>
          </a:xfrm>
          <a:prstGeom prst="rect">
            <a:avLst/>
          </a:prstGeom>
          <a:noFill/>
        </p:spPr>
        <p:txBody>
          <a:bodyPr wrap="square" rtlCol="0">
            <a:spAutoFit/>
          </a:bodyPr>
          <a:lstStyle/>
          <a:p>
            <a:pPr lvl="0"/>
            <a:r>
              <a:rPr lang="zh-CN" altLang="en-US" sz="2800" b="1" dirty="0" smtClean="0">
                <a:solidFill>
                  <a:srgbClr val="920000"/>
                </a:solidFill>
                <a:latin typeface="Franklin Gothic Book" panose="020B0503020102020204"/>
                <a:ea typeface="微软雅黑" panose="020B0503020204020204" pitchFamily="34" charset="-122"/>
              </a:rPr>
              <a:t>学习任务十二  </a:t>
            </a:r>
          </a:p>
          <a:p>
            <a:pPr lvl="0"/>
            <a:r>
              <a:rPr lang="zh-CN" altLang="en-US" sz="2800" b="1" dirty="0" smtClean="0">
                <a:solidFill>
                  <a:srgbClr val="920000"/>
                </a:solidFill>
                <a:latin typeface="Franklin Gothic Book" panose="020B0503020102020204"/>
                <a:ea typeface="微软雅黑" panose="020B0503020204020204" pitchFamily="34" charset="-122"/>
              </a:rPr>
              <a:t>丰田卡罗拉双擎</a:t>
            </a:r>
            <a:endParaRPr lang="en-US" altLang="zh-CN" sz="2800" b="1" dirty="0" smtClean="0">
              <a:solidFill>
                <a:srgbClr val="920000"/>
              </a:solidFill>
              <a:latin typeface="Franklin Gothic Book" panose="020B0503020102020204"/>
              <a:ea typeface="微软雅黑" panose="020B0503020204020204" pitchFamily="34" charset="-122"/>
            </a:endParaRPr>
          </a:p>
          <a:p>
            <a:pPr lvl="0"/>
            <a:r>
              <a:rPr lang="zh-CN" altLang="en-US" sz="2800" b="1" dirty="0" smtClean="0">
                <a:solidFill>
                  <a:srgbClr val="800000"/>
                </a:solidFill>
                <a:latin typeface="Franklin Gothic Book" panose="020B0503020102020204"/>
                <a:ea typeface="微软雅黑" panose="020B0503020204020204" pitchFamily="34" charset="-122"/>
              </a:rPr>
              <a:t>高压绝缘故障检修</a:t>
            </a:r>
            <a:endParaRPr lang="en-US" altLang="zh-CN" sz="2800" b="1" dirty="0" smtClean="0">
              <a:solidFill>
                <a:srgbClr val="800000"/>
              </a:solidFill>
              <a:latin typeface="Franklin Gothic Book" panose="020B0503020102020204"/>
              <a:ea typeface="微软雅黑" panose="020B0503020204020204" pitchFamily="34" charset="-122"/>
            </a:endParaRPr>
          </a:p>
        </p:txBody>
      </p:sp>
      <p:pic>
        <p:nvPicPr>
          <p:cNvPr id="8" name="图片 7" descr="asaaaa.png"/>
          <p:cNvPicPr>
            <a:picLocks noChangeAspect="1"/>
          </p:cNvPicPr>
          <p:nvPr/>
        </p:nvPicPr>
        <p:blipFill>
          <a:blip r:embed="rId8" cstate="print"/>
          <a:stretch>
            <a:fillRect/>
          </a:stretch>
        </p:blipFill>
        <p:spPr>
          <a:xfrm>
            <a:off x="456641" y="306598"/>
            <a:ext cx="2353768" cy="452862"/>
          </a:xfrm>
          <a:prstGeom prst="rect">
            <a:avLst/>
          </a:prstGeom>
        </p:spPr>
      </p:pic>
      <p:sp>
        <p:nvSpPr>
          <p:cNvPr id="2" name="等腰三角形 1"/>
          <p:cNvSpPr/>
          <p:nvPr/>
        </p:nvSpPr>
        <p:spPr>
          <a:xfrm rot="5400000">
            <a:off x="-17145" y="412750"/>
            <a:ext cx="324485" cy="299085"/>
          </a:xfrm>
          <a:prstGeom prst="triangle">
            <a:avLst/>
          </a:prstGeom>
          <a:solidFill>
            <a:srgbClr val="8F0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a:off x="4234180" y="2294890"/>
            <a:ext cx="1561465" cy="1442720"/>
          </a:xfrm>
          <a:prstGeom prst="hexagon">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a:off x="1576705" y="2366645"/>
            <a:ext cx="1561465" cy="1442720"/>
          </a:xfrm>
          <a:prstGeom prst="hexagon">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a:off x="272415" y="4758690"/>
            <a:ext cx="1561465" cy="1442720"/>
          </a:xfrm>
          <a:prstGeom prst="hexagon">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6497955" y="2872105"/>
            <a:ext cx="5278755" cy="0"/>
          </a:xfrm>
          <a:prstGeom prst="line">
            <a:avLst/>
          </a:prstGeom>
          <a:ln w="28575" cmpd="sng">
            <a:solidFill>
              <a:srgbClr val="BD0703"/>
            </a:solidFill>
            <a:prstDash val="soli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9"/>
          <a:srcRect l="20642" r="64026"/>
          <a:stretch>
            <a:fillRect/>
          </a:stretch>
        </p:blipFill>
        <p:spPr>
          <a:xfrm>
            <a:off x="8994775" y="5198745"/>
            <a:ext cx="605790" cy="1176655"/>
          </a:xfrm>
          <a:prstGeom prst="rect">
            <a:avLst/>
          </a:prstGeom>
        </p:spPr>
      </p:pic>
      <p:sp>
        <p:nvSpPr>
          <p:cNvPr id="19" name="文本框 18"/>
          <p:cNvSpPr txBox="1"/>
          <p:nvPr/>
        </p:nvSpPr>
        <p:spPr>
          <a:xfrm>
            <a:off x="9690100" y="5351145"/>
            <a:ext cx="1871980" cy="401320"/>
          </a:xfrm>
          <a:prstGeom prst="rect">
            <a:avLst/>
          </a:prstGeom>
          <a:noFill/>
        </p:spPr>
        <p:txBody>
          <a:bodyPr wrap="none" rtlCol="0">
            <a:spAutoFit/>
          </a:bodyPr>
          <a:lstStyle/>
          <a:p>
            <a:r>
              <a:rPr lang="zh-CN" altLang="en-US" b="1">
                <a:solidFill>
                  <a:srgbClr val="920000"/>
                </a:solidFill>
                <a:latin typeface="微软雅黑" panose="020B0503020204020204" pitchFamily="34" charset="-122"/>
                <a:ea typeface="微软雅黑" panose="020B0503020204020204" pitchFamily="34" charset="-122"/>
              </a:rPr>
              <a:t>主讲人：黄显祥</a:t>
            </a:r>
          </a:p>
        </p:txBody>
      </p:sp>
      <p:sp>
        <p:nvSpPr>
          <p:cNvPr id="20" name="文本框 19"/>
          <p:cNvSpPr txBox="1"/>
          <p:nvPr/>
        </p:nvSpPr>
        <p:spPr>
          <a:xfrm>
            <a:off x="9761855" y="5902325"/>
            <a:ext cx="2133918" cy="384721"/>
          </a:xfrm>
          <a:prstGeom prst="rect">
            <a:avLst/>
          </a:prstGeom>
          <a:noFill/>
        </p:spPr>
        <p:txBody>
          <a:bodyPr wrap="none" rtlCol="0">
            <a:spAutoFit/>
          </a:bodyPr>
          <a:lstStyle/>
          <a:p>
            <a:r>
              <a:rPr lang="zh-CN" altLang="en-US" b="1" dirty="0">
                <a:solidFill>
                  <a:srgbClr val="920000"/>
                </a:solidFill>
                <a:latin typeface="微软雅黑" panose="020B0503020204020204" pitchFamily="34" charset="-122"/>
                <a:ea typeface="微软雅黑" panose="020B0503020204020204" pitchFamily="34" charset="-122"/>
              </a:rPr>
              <a:t>部门</a:t>
            </a:r>
            <a:r>
              <a:rPr lang="zh-CN" altLang="en-US" b="1" dirty="0" smtClean="0">
                <a:solidFill>
                  <a:srgbClr val="920000"/>
                </a:solidFill>
                <a:latin typeface="微软雅黑" panose="020B0503020204020204" pitchFamily="34" charset="-122"/>
                <a:ea typeface="微软雅黑" panose="020B0503020204020204" pitchFamily="34" charset="-122"/>
              </a:rPr>
              <a:t>：技术培训组</a:t>
            </a:r>
            <a:endParaRPr lang="zh-CN" altLang="en-US" b="1" dirty="0">
              <a:solidFill>
                <a:srgbClr val="920000"/>
              </a:solidFill>
              <a:latin typeface="微软雅黑" panose="020B0503020204020204" pitchFamily="34" charset="-122"/>
              <a:ea typeface="微软雅黑" panose="020B0503020204020204" pitchFamily="34" charset="-122"/>
            </a:endParaRPr>
          </a:p>
        </p:txBody>
      </p:sp>
      <p:sp>
        <p:nvSpPr>
          <p:cNvPr id="28" name="矩形 27"/>
          <p:cNvSpPr/>
          <p:nvPr/>
        </p:nvSpPr>
        <p:spPr>
          <a:xfrm>
            <a:off x="-4445" y="6794500"/>
            <a:ext cx="12185015" cy="76200"/>
          </a:xfrm>
          <a:prstGeom prst="rect">
            <a:avLst/>
          </a:prstGeom>
          <a:solidFill>
            <a:srgbClr val="8F0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0"/>
          <a:stretch>
            <a:fillRect/>
          </a:stretch>
        </p:blipFill>
        <p:spPr>
          <a:xfrm>
            <a:off x="10023240" y="333057"/>
            <a:ext cx="1793626" cy="408305"/>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5" name="矩形 4"/>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7" name="图片 6"/>
          <p:cNvPicPr>
            <a:picLocks noChangeAspect="1"/>
          </p:cNvPicPr>
          <p:nvPr/>
        </p:nvPicPr>
        <p:blipFill>
          <a:blip r:embed="rId2"/>
          <a:stretch>
            <a:fillRect/>
          </a:stretch>
        </p:blipFill>
        <p:spPr>
          <a:xfrm>
            <a:off x="-8255" y="1034031"/>
            <a:ext cx="543560" cy="426085"/>
          </a:xfrm>
          <a:prstGeom prst="rect">
            <a:avLst/>
          </a:prstGeom>
        </p:spPr>
      </p:pic>
      <p:sp>
        <p:nvSpPr>
          <p:cNvPr id="17" name="Rectangle 4"/>
          <p:cNvSpPr>
            <a:spLocks noGrp="1" noChangeArrowheads="1"/>
          </p:cNvSpPr>
          <p:nvPr>
            <p:ph idx="1"/>
          </p:nvPr>
        </p:nvSpPr>
        <p:spPr bwMode="auto">
          <a:xfrm>
            <a:off x="1362075" y="1609882"/>
            <a:ext cx="2659062"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变频器总成概要 </a:t>
            </a:r>
          </a:p>
          <a:p>
            <a:pPr marL="342900" lvl="1" indent="0" eaLnBrk="1" hangingPunct="1">
              <a:buFont typeface="Arial" panose="020B0604020202020204" pitchFamily="34" charset="0"/>
              <a:buNone/>
            </a:pP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系统图</a:t>
            </a:r>
          </a:p>
        </p:txBody>
      </p:sp>
      <p:sp>
        <p:nvSpPr>
          <p:cNvPr id="18" name="Rectangle 22" descr="Newsprint"/>
          <p:cNvSpPr>
            <a:spLocks noChangeArrowheads="1"/>
          </p:cNvSpPr>
          <p:nvPr/>
        </p:nvSpPr>
        <p:spPr bwMode="auto">
          <a:xfrm>
            <a:off x="3474000" y="2169000"/>
            <a:ext cx="8382000" cy="4572000"/>
          </a:xfrm>
          <a:prstGeom prst="rect">
            <a:avLst/>
          </a:prstGeom>
          <a:blipFill dpi="0" rotWithShape="0">
            <a:blip r:embed="rId3"/>
            <a:srcRect/>
            <a:tile tx="0" ty="0" sx="100000" sy="100000" flip="none" algn="tl"/>
          </a:blipFill>
          <a:ln>
            <a:noFill/>
          </a:ln>
          <a:effectLst>
            <a:outerShdw dist="71842" dir="2700000" algn="ctr" rotWithShape="0">
              <a:schemeClr val="bg2"/>
            </a:outerShdw>
          </a:effectLst>
          <a:extLst>
            <a:ext uri="{91240B29-F687-4F45-9708-019B960494DF}">
              <a14:hiddenLine xmlns:a14="http://schemas.microsoft.com/office/drawing/2010/main" w="101600">
                <a:solidFill>
                  <a:schemeClr val="folHlink"/>
                </a:solidFill>
                <a:miter lim="800000"/>
                <a:headEnd/>
                <a:tailEnd/>
              </a14:hiddenLine>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19" name="Freeform 65"/>
          <p:cNvSpPr>
            <a:spLocks/>
          </p:cNvSpPr>
          <p:nvPr/>
        </p:nvSpPr>
        <p:spPr bwMode="auto">
          <a:xfrm>
            <a:off x="4769400" y="2626200"/>
            <a:ext cx="6172200" cy="3886200"/>
          </a:xfrm>
          <a:custGeom>
            <a:avLst/>
            <a:gdLst>
              <a:gd name="T0" fmla="*/ 0 w 3888"/>
              <a:gd name="T1" fmla="*/ 2147483646 h 2448"/>
              <a:gd name="T2" fmla="*/ 0 w 3888"/>
              <a:gd name="T3" fmla="*/ 0 h 2448"/>
              <a:gd name="T4" fmla="*/ 2147483646 w 3888"/>
              <a:gd name="T5" fmla="*/ 0 h 2448"/>
              <a:gd name="T6" fmla="*/ 2147483646 w 3888"/>
              <a:gd name="T7" fmla="*/ 2147483646 h 2448"/>
              <a:gd name="T8" fmla="*/ 2147483646 w 3888"/>
              <a:gd name="T9" fmla="*/ 2147483646 h 2448"/>
              <a:gd name="T10" fmla="*/ 2147483646 w 3888"/>
              <a:gd name="T11" fmla="*/ 2147483646 h 2448"/>
              <a:gd name="T12" fmla="*/ 0 w 3888"/>
              <a:gd name="T13" fmla="*/ 2147483646 h 24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88" h="2448">
                <a:moveTo>
                  <a:pt x="0" y="2448"/>
                </a:moveTo>
                <a:lnTo>
                  <a:pt x="0" y="0"/>
                </a:lnTo>
                <a:lnTo>
                  <a:pt x="3888" y="0"/>
                </a:lnTo>
                <a:lnTo>
                  <a:pt x="3888" y="1968"/>
                </a:lnTo>
                <a:lnTo>
                  <a:pt x="1920" y="1968"/>
                </a:lnTo>
                <a:lnTo>
                  <a:pt x="1920" y="2448"/>
                </a:lnTo>
                <a:lnTo>
                  <a:pt x="0" y="2448"/>
                </a:lnTo>
                <a:close/>
              </a:path>
            </a:pathLst>
          </a:custGeom>
          <a:solidFill>
            <a:srgbClr val="DDDDDD">
              <a:alpha val="50195"/>
            </a:srgbClr>
          </a:solidFill>
          <a:ln w="38100" cap="flat" cmpd="sng">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 name="Rectangle 24"/>
          <p:cNvSpPr>
            <a:spLocks noChangeAspect="1" noChangeArrowheads="1"/>
          </p:cNvSpPr>
          <p:nvPr/>
        </p:nvSpPr>
        <p:spPr bwMode="auto">
          <a:xfrm>
            <a:off x="5555213" y="2905600"/>
            <a:ext cx="2262187" cy="2163763"/>
          </a:xfrm>
          <a:prstGeom prst="rect">
            <a:avLst/>
          </a:prstGeom>
          <a:solidFill>
            <a:srgbClr val="FFCC66">
              <a:alpha val="50195"/>
            </a:srgbClr>
          </a:solidFill>
          <a:ln w="12700">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21" name="Rectangle 25"/>
          <p:cNvSpPr>
            <a:spLocks noChangeAspect="1" noChangeArrowheads="1"/>
          </p:cNvSpPr>
          <p:nvPr/>
        </p:nvSpPr>
        <p:spPr bwMode="auto">
          <a:xfrm>
            <a:off x="7931700" y="2905600"/>
            <a:ext cx="2841625" cy="2720975"/>
          </a:xfrm>
          <a:prstGeom prst="rect">
            <a:avLst/>
          </a:prstGeom>
          <a:solidFill>
            <a:srgbClr val="66FF66">
              <a:alpha val="50195"/>
            </a:srgbClr>
          </a:solidFill>
          <a:ln w="12700">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22" name="Group 63"/>
          <p:cNvGrpSpPr>
            <a:grpSpLocks/>
          </p:cNvGrpSpPr>
          <p:nvPr/>
        </p:nvGrpSpPr>
        <p:grpSpPr bwMode="auto">
          <a:xfrm>
            <a:off x="4312200" y="3216750"/>
            <a:ext cx="7453313" cy="2308225"/>
            <a:chOff x="864" y="1716"/>
            <a:chExt cx="4695" cy="1454"/>
          </a:xfrm>
        </p:grpSpPr>
        <p:pic>
          <p:nvPicPr>
            <p:cNvPr id="23" name="Picture 26"/>
            <p:cNvPicPr>
              <a:picLocks noChangeAspect="1" noChangeArrowheads="1"/>
            </p:cNvPicPr>
            <p:nvPr/>
          </p:nvPicPr>
          <p:blipFill>
            <a:blip r:embed="rId4">
              <a:extLst>
                <a:ext uri="{28A0092B-C50C-407E-A947-70E740481C1C}">
                  <a14:useLocalDpi xmlns:a14="http://schemas.microsoft.com/office/drawing/2010/main" val="0"/>
                </a:ext>
              </a:extLst>
            </a:blip>
            <a:srcRect l="3401" r="65971"/>
            <a:stretch>
              <a:fillRect/>
            </a:stretch>
          </p:blipFill>
          <p:spPr bwMode="auto">
            <a:xfrm>
              <a:off x="1440" y="1716"/>
              <a:ext cx="1306" cy="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1"/>
            <p:cNvPicPr>
              <a:picLocks noChangeAspect="1" noChangeArrowheads="1"/>
            </p:cNvPicPr>
            <p:nvPr/>
          </p:nvPicPr>
          <p:blipFill>
            <a:blip r:embed="rId4">
              <a:extLst>
                <a:ext uri="{28A0092B-C50C-407E-A947-70E740481C1C}">
                  <a14:useLocalDpi xmlns:a14="http://schemas.microsoft.com/office/drawing/2010/main" val="0"/>
                </a:ext>
              </a:extLst>
            </a:blip>
            <a:srcRect l="33771" r="55957"/>
            <a:stretch>
              <a:fillRect/>
            </a:stretch>
          </p:blipFill>
          <p:spPr bwMode="auto">
            <a:xfrm>
              <a:off x="2586" y="1716"/>
              <a:ext cx="438" cy="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2"/>
            <p:cNvPicPr>
              <a:picLocks noChangeAspect="1" noChangeArrowheads="1"/>
            </p:cNvPicPr>
            <p:nvPr/>
          </p:nvPicPr>
          <p:blipFill>
            <a:blip r:embed="rId4">
              <a:extLst>
                <a:ext uri="{28A0092B-C50C-407E-A947-70E740481C1C}">
                  <a14:useLocalDpi xmlns:a14="http://schemas.microsoft.com/office/drawing/2010/main" val="0"/>
                </a:ext>
              </a:extLst>
            </a:blip>
            <a:srcRect l="44138"/>
            <a:stretch>
              <a:fillRect/>
            </a:stretch>
          </p:blipFill>
          <p:spPr bwMode="auto">
            <a:xfrm>
              <a:off x="3177" y="1716"/>
              <a:ext cx="2382" cy="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5"/>
            <p:cNvPicPr>
              <a:picLocks noChangeAspect="1" noChangeArrowheads="1"/>
            </p:cNvPicPr>
            <p:nvPr/>
          </p:nvPicPr>
          <p:blipFill>
            <a:blip r:embed="rId4">
              <a:extLst>
                <a:ext uri="{28A0092B-C50C-407E-A947-70E740481C1C}">
                  <a14:useLocalDpi xmlns:a14="http://schemas.microsoft.com/office/drawing/2010/main" val="0"/>
                </a:ext>
              </a:extLst>
            </a:blip>
            <a:srcRect l="33771" r="61726"/>
            <a:stretch>
              <a:fillRect/>
            </a:stretch>
          </p:blipFill>
          <p:spPr bwMode="auto">
            <a:xfrm>
              <a:off x="3024" y="1716"/>
              <a:ext cx="192" cy="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56"/>
            <p:cNvPicPr>
              <a:picLocks noChangeAspect="1" noChangeArrowheads="1"/>
            </p:cNvPicPr>
            <p:nvPr/>
          </p:nvPicPr>
          <p:blipFill>
            <a:blip r:embed="rId4">
              <a:extLst>
                <a:ext uri="{28A0092B-C50C-407E-A947-70E740481C1C}">
                  <a14:useLocalDpi xmlns:a14="http://schemas.microsoft.com/office/drawing/2010/main" val="0"/>
                </a:ext>
              </a:extLst>
            </a:blip>
            <a:srcRect r="90994"/>
            <a:stretch>
              <a:fillRect/>
            </a:stretch>
          </p:blipFill>
          <p:spPr bwMode="auto">
            <a:xfrm>
              <a:off x="864" y="1716"/>
              <a:ext cx="384" cy="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0"/>
            <p:cNvPicPr>
              <a:picLocks noChangeAspect="1" noChangeArrowheads="1"/>
            </p:cNvPicPr>
            <p:nvPr/>
          </p:nvPicPr>
          <p:blipFill>
            <a:blip r:embed="rId4">
              <a:extLst>
                <a:ext uri="{28A0092B-C50C-407E-A947-70E740481C1C}">
                  <a14:useLocalDpi xmlns:a14="http://schemas.microsoft.com/office/drawing/2010/main" val="0"/>
                </a:ext>
              </a:extLst>
            </a:blip>
            <a:srcRect l="3377" r="90994"/>
            <a:stretch>
              <a:fillRect/>
            </a:stretch>
          </p:blipFill>
          <p:spPr bwMode="auto">
            <a:xfrm>
              <a:off x="1248" y="1716"/>
              <a:ext cx="192" cy="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Text Box 27"/>
          <p:cNvSpPr txBox="1">
            <a:spLocks noChangeArrowheads="1"/>
          </p:cNvSpPr>
          <p:nvPr/>
        </p:nvSpPr>
        <p:spPr bwMode="auto">
          <a:xfrm>
            <a:off x="11070188" y="2553175"/>
            <a:ext cx="692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eaLnBrk="1" hangingPunct="1"/>
            <a:r>
              <a:rPr lang="en-US" altLang="zh-CN" i="1">
                <a:solidFill>
                  <a:srgbClr val="000000"/>
                </a:solidFill>
              </a:rPr>
              <a:t>IGBT</a:t>
            </a:r>
          </a:p>
        </p:txBody>
      </p:sp>
      <p:sp>
        <p:nvSpPr>
          <p:cNvPr id="30" name="Text Box 28"/>
          <p:cNvSpPr txBox="1">
            <a:spLocks noChangeArrowheads="1"/>
          </p:cNvSpPr>
          <p:nvPr/>
        </p:nvSpPr>
        <p:spPr bwMode="auto">
          <a:xfrm>
            <a:off x="3797850" y="2931000"/>
            <a:ext cx="903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eaLnBrk="1" hangingPunct="1"/>
            <a:r>
              <a:rPr lang="en-US" altLang="zh-CN" i="1">
                <a:solidFill>
                  <a:srgbClr val="000000"/>
                </a:solidFill>
              </a:rPr>
              <a:t>IGBT</a:t>
            </a:r>
          </a:p>
        </p:txBody>
      </p:sp>
      <p:sp>
        <p:nvSpPr>
          <p:cNvPr id="31" name="Rectangle 29"/>
          <p:cNvSpPr>
            <a:spLocks noChangeArrowheads="1"/>
          </p:cNvSpPr>
          <p:nvPr/>
        </p:nvSpPr>
        <p:spPr bwMode="auto">
          <a:xfrm>
            <a:off x="7969800" y="2611913"/>
            <a:ext cx="1446213"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eaLnBrk="1" hangingPunct="1"/>
            <a:r>
              <a:rPr lang="zh-CN" altLang="en-US" sz="1400" b="1">
                <a:solidFill>
                  <a:srgbClr val="000000"/>
                </a:solidFill>
              </a:rPr>
              <a:t>变频器 </a:t>
            </a:r>
            <a:r>
              <a:rPr lang="en-US" altLang="zh-CN" sz="1400" b="1">
                <a:solidFill>
                  <a:srgbClr val="000000"/>
                </a:solidFill>
              </a:rPr>
              <a:t>(AC)</a:t>
            </a:r>
          </a:p>
        </p:txBody>
      </p:sp>
      <p:sp>
        <p:nvSpPr>
          <p:cNvPr id="32" name="Text Box 30"/>
          <p:cNvSpPr txBox="1">
            <a:spLocks noChangeArrowheads="1"/>
          </p:cNvSpPr>
          <p:nvPr/>
        </p:nvSpPr>
        <p:spPr bwMode="auto">
          <a:xfrm>
            <a:off x="6560100" y="2931000"/>
            <a:ext cx="84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i="1">
                <a:solidFill>
                  <a:srgbClr val="000000"/>
                </a:solidFill>
              </a:rPr>
              <a:t>IPM</a:t>
            </a:r>
          </a:p>
        </p:txBody>
      </p:sp>
      <p:sp>
        <p:nvSpPr>
          <p:cNvPr id="42" name="Rectangle 31"/>
          <p:cNvSpPr>
            <a:spLocks noChangeArrowheads="1"/>
          </p:cNvSpPr>
          <p:nvPr/>
        </p:nvSpPr>
        <p:spPr bwMode="auto">
          <a:xfrm>
            <a:off x="5445675" y="2611913"/>
            <a:ext cx="22225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eaLnBrk="1" hangingPunct="1"/>
            <a:r>
              <a:rPr lang="zh-CN" altLang="en-US" sz="1400" b="1">
                <a:solidFill>
                  <a:srgbClr val="000000"/>
                </a:solidFill>
              </a:rPr>
              <a:t>增压转换器 </a:t>
            </a:r>
            <a:r>
              <a:rPr lang="en-US" altLang="zh-CN" sz="1400" b="1">
                <a:solidFill>
                  <a:srgbClr val="000000"/>
                </a:solidFill>
              </a:rPr>
              <a:t>(DC)</a:t>
            </a:r>
          </a:p>
        </p:txBody>
      </p:sp>
      <p:sp>
        <p:nvSpPr>
          <p:cNvPr id="43" name="Rectangle 32"/>
          <p:cNvSpPr>
            <a:spLocks noChangeArrowheads="1"/>
          </p:cNvSpPr>
          <p:nvPr/>
        </p:nvSpPr>
        <p:spPr bwMode="auto">
          <a:xfrm>
            <a:off x="8503200" y="2931000"/>
            <a:ext cx="5635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i="1">
                <a:solidFill>
                  <a:srgbClr val="000000"/>
                </a:solidFill>
              </a:rPr>
              <a:t>IPM</a:t>
            </a:r>
          </a:p>
        </p:txBody>
      </p:sp>
      <p:sp>
        <p:nvSpPr>
          <p:cNvPr id="44" name="Text Box 35"/>
          <p:cNvSpPr txBox="1">
            <a:spLocks noChangeArrowheads="1"/>
          </p:cNvSpPr>
          <p:nvPr/>
        </p:nvSpPr>
        <p:spPr bwMode="auto">
          <a:xfrm>
            <a:off x="3672438" y="3361213"/>
            <a:ext cx="1028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eaLnBrk="1" hangingPunct="1"/>
            <a:r>
              <a:rPr lang="zh-CN" altLang="en-US" b="1" i="1">
                <a:solidFill>
                  <a:srgbClr val="000000"/>
                </a:solidFill>
              </a:rPr>
              <a:t>反应器</a:t>
            </a:r>
          </a:p>
        </p:txBody>
      </p:sp>
      <p:sp>
        <p:nvSpPr>
          <p:cNvPr id="45" name="Freeform 36"/>
          <p:cNvSpPr>
            <a:spLocks/>
          </p:cNvSpPr>
          <p:nvPr/>
        </p:nvSpPr>
        <p:spPr bwMode="auto">
          <a:xfrm>
            <a:off x="4651925" y="3099275"/>
            <a:ext cx="2025650" cy="962025"/>
          </a:xfrm>
          <a:custGeom>
            <a:avLst/>
            <a:gdLst>
              <a:gd name="T0" fmla="*/ 0 w 1276"/>
              <a:gd name="T1" fmla="*/ 0 h 606"/>
              <a:gd name="T2" fmla="*/ 2147483646 w 1276"/>
              <a:gd name="T3" fmla="*/ 0 h 606"/>
              <a:gd name="T4" fmla="*/ 2147483646 w 1276"/>
              <a:gd name="T5" fmla="*/ 2147483646 h 606"/>
              <a:gd name="T6" fmla="*/ 0 60000 65536"/>
              <a:gd name="T7" fmla="*/ 0 60000 65536"/>
              <a:gd name="T8" fmla="*/ 0 60000 65536"/>
            </a:gdLst>
            <a:ahLst/>
            <a:cxnLst>
              <a:cxn ang="T6">
                <a:pos x="T0" y="T1"/>
              </a:cxn>
              <a:cxn ang="T7">
                <a:pos x="T2" y="T3"/>
              </a:cxn>
              <a:cxn ang="T8">
                <a:pos x="T4" y="T5"/>
              </a:cxn>
            </a:cxnLst>
            <a:rect l="0" t="0" r="r" b="b"/>
            <a:pathLst>
              <a:path w="1276" h="606">
                <a:moveTo>
                  <a:pt x="0" y="0"/>
                </a:moveTo>
                <a:lnTo>
                  <a:pt x="887" y="0"/>
                </a:lnTo>
                <a:lnTo>
                  <a:pt x="1276" y="606"/>
                </a:lnTo>
              </a:path>
            </a:pathLst>
          </a:custGeom>
          <a:noFill/>
          <a:ln w="38100" cap="flat"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Freeform 37"/>
          <p:cNvSpPr>
            <a:spLocks/>
          </p:cNvSpPr>
          <p:nvPr/>
        </p:nvSpPr>
        <p:spPr bwMode="auto">
          <a:xfrm>
            <a:off x="5586963" y="3099275"/>
            <a:ext cx="1065212" cy="342900"/>
          </a:xfrm>
          <a:custGeom>
            <a:avLst/>
            <a:gdLst>
              <a:gd name="T0" fmla="*/ 0 w 725"/>
              <a:gd name="T1" fmla="*/ 0 h 233"/>
              <a:gd name="T2" fmla="*/ 2147483646 w 725"/>
              <a:gd name="T3" fmla="*/ 0 h 233"/>
              <a:gd name="T4" fmla="*/ 2147483646 w 725"/>
              <a:gd name="T5" fmla="*/ 2147483646 h 233"/>
              <a:gd name="T6" fmla="*/ 0 60000 65536"/>
              <a:gd name="T7" fmla="*/ 0 60000 65536"/>
              <a:gd name="T8" fmla="*/ 0 60000 65536"/>
            </a:gdLst>
            <a:ahLst/>
            <a:cxnLst>
              <a:cxn ang="T6">
                <a:pos x="T0" y="T1"/>
              </a:cxn>
              <a:cxn ang="T7">
                <a:pos x="T2" y="T3"/>
              </a:cxn>
              <a:cxn ang="T8">
                <a:pos x="T4" y="T5"/>
              </a:cxn>
            </a:cxnLst>
            <a:rect l="0" t="0" r="r" b="b"/>
            <a:pathLst>
              <a:path w="725" h="233">
                <a:moveTo>
                  <a:pt x="0" y="0"/>
                </a:moveTo>
                <a:lnTo>
                  <a:pt x="576" y="0"/>
                </a:lnTo>
                <a:lnTo>
                  <a:pt x="725" y="233"/>
                </a:lnTo>
              </a:path>
            </a:pathLst>
          </a:custGeom>
          <a:noFill/>
          <a:ln w="38100" cap="flat"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Freeform 38"/>
          <p:cNvSpPr>
            <a:spLocks/>
          </p:cNvSpPr>
          <p:nvPr/>
        </p:nvSpPr>
        <p:spPr bwMode="auto">
          <a:xfrm>
            <a:off x="4645575" y="3534250"/>
            <a:ext cx="1365250" cy="171450"/>
          </a:xfrm>
          <a:custGeom>
            <a:avLst/>
            <a:gdLst>
              <a:gd name="T0" fmla="*/ 0 w 860"/>
              <a:gd name="T1" fmla="*/ 0 h 108"/>
              <a:gd name="T2" fmla="*/ 2147483646 w 860"/>
              <a:gd name="T3" fmla="*/ 2147483646 h 108"/>
              <a:gd name="T4" fmla="*/ 2147483646 w 860"/>
              <a:gd name="T5" fmla="*/ 2147483646 h 108"/>
              <a:gd name="T6" fmla="*/ 0 60000 65536"/>
              <a:gd name="T7" fmla="*/ 0 60000 65536"/>
              <a:gd name="T8" fmla="*/ 0 60000 65536"/>
            </a:gdLst>
            <a:ahLst/>
            <a:cxnLst>
              <a:cxn ang="T6">
                <a:pos x="T0" y="T1"/>
              </a:cxn>
              <a:cxn ang="T7">
                <a:pos x="T2" y="T3"/>
              </a:cxn>
              <a:cxn ang="T8">
                <a:pos x="T4" y="T5"/>
              </a:cxn>
            </a:cxnLst>
            <a:rect l="0" t="0" r="r" b="b"/>
            <a:pathLst>
              <a:path w="860" h="108">
                <a:moveTo>
                  <a:pt x="0" y="0"/>
                </a:moveTo>
                <a:lnTo>
                  <a:pt x="791" y="1"/>
                </a:lnTo>
                <a:lnTo>
                  <a:pt x="860" y="108"/>
                </a:lnTo>
              </a:path>
            </a:pathLst>
          </a:custGeom>
          <a:noFill/>
          <a:ln w="38100" cap="flat"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Freeform 39"/>
          <p:cNvSpPr>
            <a:spLocks/>
          </p:cNvSpPr>
          <p:nvPr/>
        </p:nvSpPr>
        <p:spPr bwMode="auto">
          <a:xfrm>
            <a:off x="9662075" y="2719863"/>
            <a:ext cx="1443038" cy="742950"/>
          </a:xfrm>
          <a:custGeom>
            <a:avLst/>
            <a:gdLst>
              <a:gd name="T0" fmla="*/ 0 w 981"/>
              <a:gd name="T1" fmla="*/ 2147483646 h 491"/>
              <a:gd name="T2" fmla="*/ 2147483646 w 981"/>
              <a:gd name="T3" fmla="*/ 0 h 491"/>
              <a:gd name="T4" fmla="*/ 2147483646 w 981"/>
              <a:gd name="T5" fmla="*/ 0 h 491"/>
              <a:gd name="T6" fmla="*/ 0 60000 65536"/>
              <a:gd name="T7" fmla="*/ 0 60000 65536"/>
              <a:gd name="T8" fmla="*/ 0 60000 65536"/>
            </a:gdLst>
            <a:ahLst/>
            <a:cxnLst>
              <a:cxn ang="T6">
                <a:pos x="T0" y="T1"/>
              </a:cxn>
              <a:cxn ang="T7">
                <a:pos x="T2" y="T3"/>
              </a:cxn>
              <a:cxn ang="T8">
                <a:pos x="T4" y="T5"/>
              </a:cxn>
            </a:cxnLst>
            <a:rect l="0" t="0" r="r" b="b"/>
            <a:pathLst>
              <a:path w="981" h="491">
                <a:moveTo>
                  <a:pt x="0" y="491"/>
                </a:moveTo>
                <a:lnTo>
                  <a:pt x="377" y="0"/>
                </a:lnTo>
                <a:lnTo>
                  <a:pt x="981" y="0"/>
                </a:lnTo>
              </a:path>
            </a:pathLst>
          </a:custGeom>
          <a:noFill/>
          <a:ln w="285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 name="Rectangle 40"/>
          <p:cNvSpPr>
            <a:spLocks noChangeArrowheads="1"/>
          </p:cNvSpPr>
          <p:nvPr/>
        </p:nvSpPr>
        <p:spPr bwMode="auto">
          <a:xfrm>
            <a:off x="6309275" y="2245200"/>
            <a:ext cx="413067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b="1">
                <a:solidFill>
                  <a:srgbClr val="000000"/>
                </a:solidFill>
              </a:rPr>
              <a:t>带转换器的变频器总成</a:t>
            </a:r>
          </a:p>
        </p:txBody>
      </p:sp>
      <p:sp>
        <p:nvSpPr>
          <p:cNvPr id="50" name="Text Box 41"/>
          <p:cNvSpPr txBox="1">
            <a:spLocks noChangeArrowheads="1"/>
          </p:cNvSpPr>
          <p:nvPr/>
        </p:nvSpPr>
        <p:spPr bwMode="auto">
          <a:xfrm>
            <a:off x="6522000" y="5521800"/>
            <a:ext cx="987425" cy="838200"/>
          </a:xfrm>
          <a:prstGeom prst="rect">
            <a:avLst/>
          </a:prstGeom>
          <a:solidFill>
            <a:srgbClr val="99FFCC"/>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bIns="82800"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400">
                <a:solidFill>
                  <a:srgbClr val="000000"/>
                </a:solidFill>
              </a:rPr>
              <a:t>MG ECU</a:t>
            </a:r>
          </a:p>
          <a:p>
            <a:pPr algn="ctr" eaLnBrk="1" hangingPunct="1"/>
            <a:endParaRPr lang="zh-CN" altLang="en-US" sz="1400">
              <a:solidFill>
                <a:srgbClr val="000000"/>
              </a:solidFill>
            </a:endParaRPr>
          </a:p>
        </p:txBody>
      </p:sp>
      <p:sp>
        <p:nvSpPr>
          <p:cNvPr id="51" name="Text Box 42"/>
          <p:cNvSpPr txBox="1">
            <a:spLocks noChangeArrowheads="1"/>
          </p:cNvSpPr>
          <p:nvPr/>
        </p:nvSpPr>
        <p:spPr bwMode="auto">
          <a:xfrm>
            <a:off x="8122200" y="5853588"/>
            <a:ext cx="2209800" cy="582612"/>
          </a:xfrm>
          <a:prstGeom prst="rect">
            <a:avLst/>
          </a:prstGeom>
          <a:solidFill>
            <a:srgbClr val="99FFCC"/>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bIns="82800"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400" b="1">
                <a:solidFill>
                  <a:srgbClr val="000000"/>
                </a:solidFill>
              </a:rPr>
              <a:t>动力管理控制</a:t>
            </a:r>
            <a:r>
              <a:rPr lang="en-US" altLang="zh-CN" sz="1400" b="1">
                <a:solidFill>
                  <a:srgbClr val="000000"/>
                </a:solidFill>
              </a:rPr>
              <a:t>ECU(HV CPU)</a:t>
            </a:r>
          </a:p>
        </p:txBody>
      </p:sp>
      <p:sp>
        <p:nvSpPr>
          <p:cNvPr id="52" name="Line 44"/>
          <p:cNvSpPr>
            <a:spLocks noChangeShapeType="1"/>
          </p:cNvSpPr>
          <p:nvPr/>
        </p:nvSpPr>
        <p:spPr bwMode="auto">
          <a:xfrm rot="5400000">
            <a:off x="6522000" y="5293200"/>
            <a:ext cx="457200" cy="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 name="Text Box 46"/>
          <p:cNvSpPr txBox="1">
            <a:spLocks noChangeArrowheads="1"/>
          </p:cNvSpPr>
          <p:nvPr/>
        </p:nvSpPr>
        <p:spPr bwMode="auto">
          <a:xfrm>
            <a:off x="4921800" y="5826600"/>
            <a:ext cx="1143000" cy="533400"/>
          </a:xfrm>
          <a:prstGeom prst="rect">
            <a:avLst/>
          </a:prstGeom>
          <a:solidFill>
            <a:srgbClr val="99FFCC"/>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bIns="82800"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400" b="1">
                <a:solidFill>
                  <a:srgbClr val="000000"/>
                </a:solidFill>
              </a:rPr>
              <a:t>DC/DC </a:t>
            </a:r>
            <a:r>
              <a:rPr lang="zh-CN" altLang="en-US" sz="1400" b="1">
                <a:solidFill>
                  <a:srgbClr val="000000"/>
                </a:solidFill>
              </a:rPr>
              <a:t>转换器 </a:t>
            </a:r>
          </a:p>
        </p:txBody>
      </p:sp>
      <p:sp>
        <p:nvSpPr>
          <p:cNvPr id="54" name="Line 48"/>
          <p:cNvSpPr>
            <a:spLocks noChangeShapeType="1"/>
          </p:cNvSpPr>
          <p:nvPr/>
        </p:nvSpPr>
        <p:spPr bwMode="auto">
          <a:xfrm>
            <a:off x="6064800" y="6207600"/>
            <a:ext cx="2057400" cy="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5" name="Line 49"/>
          <p:cNvSpPr>
            <a:spLocks noChangeShapeType="1"/>
          </p:cNvSpPr>
          <p:nvPr/>
        </p:nvSpPr>
        <p:spPr bwMode="auto">
          <a:xfrm>
            <a:off x="6552163" y="6207600"/>
            <a:ext cx="933450" cy="0"/>
          </a:xfrm>
          <a:prstGeom prst="line">
            <a:avLst/>
          </a:prstGeom>
          <a:noFill/>
          <a:ln w="38100">
            <a:solidFill>
              <a:srgbClr val="99FF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6" name="Text Box 33"/>
          <p:cNvSpPr txBox="1">
            <a:spLocks noChangeArrowheads="1"/>
          </p:cNvSpPr>
          <p:nvPr/>
        </p:nvSpPr>
        <p:spPr bwMode="auto">
          <a:xfrm>
            <a:off x="11055900" y="3669188"/>
            <a:ext cx="800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rgbClr val="000000"/>
                </a:solidFill>
              </a:rPr>
              <a:t>MG1</a:t>
            </a:r>
          </a:p>
        </p:txBody>
      </p:sp>
      <p:sp>
        <p:nvSpPr>
          <p:cNvPr id="57" name="Text Box 34"/>
          <p:cNvSpPr txBox="1">
            <a:spLocks noChangeArrowheads="1"/>
          </p:cNvSpPr>
          <p:nvPr/>
        </p:nvSpPr>
        <p:spPr bwMode="auto">
          <a:xfrm>
            <a:off x="11043200" y="4758213"/>
            <a:ext cx="800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rgbClr val="000000"/>
                </a:solidFill>
              </a:rPr>
              <a:t>MG2</a:t>
            </a:r>
          </a:p>
        </p:txBody>
      </p:sp>
      <p:sp>
        <p:nvSpPr>
          <p:cNvPr id="58" name="Freeform 57"/>
          <p:cNvSpPr>
            <a:spLocks/>
          </p:cNvSpPr>
          <p:nvPr/>
        </p:nvSpPr>
        <p:spPr bwMode="auto">
          <a:xfrm>
            <a:off x="7284000" y="5293200"/>
            <a:ext cx="609600" cy="228600"/>
          </a:xfrm>
          <a:custGeom>
            <a:avLst/>
            <a:gdLst>
              <a:gd name="T0" fmla="*/ 0 w 768"/>
              <a:gd name="T1" fmla="*/ 2147483646 h 432"/>
              <a:gd name="T2" fmla="*/ 0 w 768"/>
              <a:gd name="T3" fmla="*/ 0 h 432"/>
              <a:gd name="T4" fmla="*/ 2147483646 w 768"/>
              <a:gd name="T5" fmla="*/ 0 h 432"/>
              <a:gd name="T6" fmla="*/ 0 60000 65536"/>
              <a:gd name="T7" fmla="*/ 0 60000 65536"/>
              <a:gd name="T8" fmla="*/ 0 60000 65536"/>
            </a:gdLst>
            <a:ahLst/>
            <a:cxnLst>
              <a:cxn ang="T6">
                <a:pos x="T0" y="T1"/>
              </a:cxn>
              <a:cxn ang="T7">
                <a:pos x="T2" y="T3"/>
              </a:cxn>
              <a:cxn ang="T8">
                <a:pos x="T4" y="T5"/>
              </a:cxn>
            </a:cxnLst>
            <a:rect l="0" t="0" r="r" b="b"/>
            <a:pathLst>
              <a:path w="768" h="432">
                <a:moveTo>
                  <a:pt x="0" y="432"/>
                </a:moveTo>
                <a:lnTo>
                  <a:pt x="0" y="0"/>
                </a:lnTo>
                <a:lnTo>
                  <a:pt x="768" y="0"/>
                </a:lnTo>
              </a:path>
            </a:pathLst>
          </a:custGeom>
          <a:noFill/>
          <a:ln w="38100" cap="flat" cmpd="sng">
            <a:solidFill>
              <a:srgbClr val="0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9" name="Line 58"/>
          <p:cNvSpPr>
            <a:spLocks noChangeShapeType="1"/>
          </p:cNvSpPr>
          <p:nvPr/>
        </p:nvSpPr>
        <p:spPr bwMode="auto">
          <a:xfrm flipV="1">
            <a:off x="5455200" y="4862988"/>
            <a:ext cx="0" cy="963612"/>
          </a:xfrm>
          <a:prstGeom prst="line">
            <a:avLst/>
          </a:prstGeom>
          <a:noFill/>
          <a:ln w="19050">
            <a:solidFill>
              <a:srgbClr val="0000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 name="Line 59"/>
          <p:cNvSpPr>
            <a:spLocks noChangeShapeType="1"/>
          </p:cNvSpPr>
          <p:nvPr/>
        </p:nvSpPr>
        <p:spPr bwMode="auto">
          <a:xfrm flipV="1">
            <a:off x="5302800" y="3837463"/>
            <a:ext cx="0" cy="1989137"/>
          </a:xfrm>
          <a:prstGeom prst="line">
            <a:avLst/>
          </a:prstGeom>
          <a:noFill/>
          <a:ln w="19050">
            <a:solidFill>
              <a:srgbClr val="0000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1" name="Text Box 62"/>
          <p:cNvSpPr txBox="1">
            <a:spLocks noChangeArrowheads="1"/>
          </p:cNvSpPr>
          <p:nvPr/>
        </p:nvSpPr>
        <p:spPr bwMode="auto">
          <a:xfrm>
            <a:off x="3435900" y="4124800"/>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b="1" i="1">
                <a:solidFill>
                  <a:srgbClr val="000000"/>
                </a:solidFill>
              </a:rPr>
              <a:t>HV</a:t>
            </a:r>
            <a:r>
              <a:rPr lang="zh-CN" altLang="en-US" b="1" i="1">
                <a:solidFill>
                  <a:srgbClr val="000000"/>
                </a:solidFill>
              </a:rPr>
              <a:t>电池</a:t>
            </a:r>
          </a:p>
        </p:txBody>
      </p:sp>
      <p:sp>
        <p:nvSpPr>
          <p:cNvPr id="62" name="Line 64"/>
          <p:cNvSpPr>
            <a:spLocks noChangeShapeType="1"/>
          </p:cNvSpPr>
          <p:nvPr/>
        </p:nvSpPr>
        <p:spPr bwMode="auto">
          <a:xfrm rot="5400000" flipH="1" flipV="1">
            <a:off x="7817400" y="5674200"/>
            <a:ext cx="0" cy="609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 name="文本框 1"/>
          <p:cNvSpPr txBox="1"/>
          <p:nvPr/>
        </p:nvSpPr>
        <p:spPr>
          <a:xfrm>
            <a:off x="7512600" y="949800"/>
            <a:ext cx="2772939" cy="384721"/>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IGBT-</a:t>
            </a:r>
            <a:r>
              <a:rPr lang="zh-CN" altLang="en-US" dirty="0" smtClean="0">
                <a:latin typeface="微软雅黑" panose="020B0503020204020204" pitchFamily="34" charset="-122"/>
                <a:ea typeface="微软雅黑" panose="020B0503020204020204" pitchFamily="34" charset="-122"/>
              </a:rPr>
              <a:t>绝缘栅双极晶体管</a:t>
            </a:r>
            <a:endParaRPr lang="zh-CN" altLang="en-US" dirty="0">
              <a:latin typeface="微软雅黑" panose="020B0503020204020204" pitchFamily="34" charset="-122"/>
              <a:ea typeface="微软雅黑" panose="020B0503020204020204" pitchFamily="34" charset="-122"/>
            </a:endParaRPr>
          </a:p>
        </p:txBody>
      </p:sp>
      <p:sp>
        <p:nvSpPr>
          <p:cNvPr id="63" name="文本框 62"/>
          <p:cNvSpPr txBox="1"/>
          <p:nvPr/>
        </p:nvSpPr>
        <p:spPr>
          <a:xfrm>
            <a:off x="7522548" y="1424455"/>
            <a:ext cx="2212465" cy="384721"/>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IPM-</a:t>
            </a:r>
            <a:r>
              <a:rPr lang="zh-CN" altLang="en-US" dirty="0" smtClean="0">
                <a:latin typeface="微软雅黑" panose="020B0503020204020204" pitchFamily="34" charset="-122"/>
                <a:ea typeface="微软雅黑" panose="020B0503020204020204" pitchFamily="34" charset="-122"/>
              </a:rPr>
              <a:t>智能功率模块</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54881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5" name="矩形 4"/>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7" name="图片 6"/>
          <p:cNvPicPr>
            <a:picLocks noChangeAspect="1"/>
          </p:cNvPicPr>
          <p:nvPr/>
        </p:nvPicPr>
        <p:blipFill>
          <a:blip r:embed="rId2"/>
          <a:stretch>
            <a:fillRect/>
          </a:stretch>
        </p:blipFill>
        <p:spPr>
          <a:xfrm>
            <a:off x="-8255" y="1034031"/>
            <a:ext cx="543560" cy="426085"/>
          </a:xfrm>
          <a:prstGeom prst="rect">
            <a:avLst/>
          </a:prstGeom>
        </p:spPr>
      </p:pic>
      <p:sp>
        <p:nvSpPr>
          <p:cNvPr id="17" name="Rectangle 4"/>
          <p:cNvSpPr>
            <a:spLocks noGrp="1" noChangeArrowheads="1"/>
          </p:cNvSpPr>
          <p:nvPr>
            <p:ph idx="1"/>
          </p:nvPr>
        </p:nvSpPr>
        <p:spPr bwMode="auto">
          <a:xfrm>
            <a:off x="1362075" y="1609882"/>
            <a:ext cx="2659062"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交流电的产生</a:t>
            </a:r>
          </a:p>
        </p:txBody>
      </p:sp>
      <p:sp>
        <p:nvSpPr>
          <p:cNvPr id="63" name="Rectangle 5" descr="Newsprint"/>
          <p:cNvSpPr>
            <a:spLocks noChangeArrowheads="1"/>
          </p:cNvSpPr>
          <p:nvPr/>
        </p:nvSpPr>
        <p:spPr bwMode="auto">
          <a:xfrm>
            <a:off x="3618000" y="1773000"/>
            <a:ext cx="8382000" cy="4953000"/>
          </a:xfrm>
          <a:prstGeom prst="rect">
            <a:avLst/>
          </a:prstGeom>
          <a:blipFill dpi="0" rotWithShape="0">
            <a:blip r:embed="rId3"/>
            <a:srcRect/>
            <a:tile tx="0" ty="0" sx="100000" sy="100000" flip="none" algn="tl"/>
          </a:blipFill>
          <a:ln>
            <a:noFill/>
          </a:ln>
          <a:effectLst>
            <a:outerShdw dist="81320" dir="3080412" algn="ctr" rotWithShape="0">
              <a:schemeClr val="bg2"/>
            </a:outerShdw>
          </a:effectLst>
          <a:extLst>
            <a:ext uri="{91240B29-F687-4F45-9708-019B960494DF}">
              <a14:hiddenLine xmlns:a14="http://schemas.microsoft.com/office/drawing/2010/main" w="101600">
                <a:solidFill>
                  <a:schemeClr val="folHlink"/>
                </a:solidFill>
                <a:miter lim="800000"/>
                <a:headEnd/>
                <a:tailEnd/>
              </a14:hiddenLine>
            </a:ext>
          </a:extLst>
        </p:spPr>
        <p:txBody>
          <a:bodyPr wrap="none" anchor="ctr"/>
          <a:lstStyle/>
          <a:p>
            <a:endParaRPr lang="zh-CN" altLang="en-US"/>
          </a:p>
        </p:txBody>
      </p:sp>
      <p:pic>
        <p:nvPicPr>
          <p:cNvPr id="64" name="Picture 6"/>
          <p:cNvPicPr>
            <a:picLocks noChangeAspect="1" noChangeArrowheads="1"/>
          </p:cNvPicPr>
          <p:nvPr/>
        </p:nvPicPr>
        <p:blipFill>
          <a:blip r:embed="rId4">
            <a:clrChange>
              <a:clrFrom>
                <a:srgbClr val="FFFFFF"/>
              </a:clrFrom>
              <a:clrTo>
                <a:srgbClr val="FFFFFF">
                  <a:alpha val="0"/>
                </a:srgbClr>
              </a:clrTo>
            </a:clrChange>
            <a:lum bright="-40000" contrast="60000"/>
            <a:grayscl/>
            <a:extLst>
              <a:ext uri="{28A0092B-C50C-407E-A947-70E740481C1C}">
                <a14:useLocalDpi xmlns:a14="http://schemas.microsoft.com/office/drawing/2010/main" val="0"/>
              </a:ext>
            </a:extLst>
          </a:blip>
          <a:srcRect l="51950" t="5937" b="58757"/>
          <a:stretch>
            <a:fillRect/>
          </a:stretch>
        </p:blipFill>
        <p:spPr bwMode="auto">
          <a:xfrm>
            <a:off x="8266200" y="2154000"/>
            <a:ext cx="3657600" cy="226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8"/>
          <p:cNvPicPr>
            <a:picLocks noChangeAspect="1" noChangeArrowheads="1"/>
          </p:cNvPicPr>
          <p:nvPr/>
        </p:nvPicPr>
        <p:blipFill>
          <a:blip r:embed="rId4">
            <a:clrChange>
              <a:clrFrom>
                <a:srgbClr val="FFFFFF"/>
              </a:clrFrom>
              <a:clrTo>
                <a:srgbClr val="FFFFFF">
                  <a:alpha val="0"/>
                </a:srgbClr>
              </a:clrTo>
            </a:clrChange>
            <a:lum bright="-40000" contrast="60000"/>
            <a:grayscl/>
            <a:extLst>
              <a:ext uri="{28A0092B-C50C-407E-A947-70E740481C1C}">
                <a14:useLocalDpi xmlns:a14="http://schemas.microsoft.com/office/drawing/2010/main" val="0"/>
              </a:ext>
            </a:extLst>
          </a:blip>
          <a:srcRect t="5930" r="51950" b="58757"/>
          <a:stretch>
            <a:fillRect/>
          </a:stretch>
        </p:blipFill>
        <p:spPr bwMode="auto">
          <a:xfrm>
            <a:off x="3694200" y="2154000"/>
            <a:ext cx="3657600" cy="22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 Box 9"/>
          <p:cNvSpPr txBox="1">
            <a:spLocks noChangeArrowheads="1"/>
          </p:cNvSpPr>
          <p:nvPr/>
        </p:nvSpPr>
        <p:spPr bwMode="auto">
          <a:xfrm>
            <a:off x="4343488" y="1817450"/>
            <a:ext cx="18780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00"/>
                </a:solidFill>
                <a:ea typeface="宋体" panose="02010600030101010101" pitchFamily="2" charset="-122"/>
              </a:rPr>
              <a:t>: S1</a:t>
            </a:r>
            <a:r>
              <a:rPr lang="zh-CN" altLang="en-US">
                <a:solidFill>
                  <a:srgbClr val="000000"/>
                </a:solidFill>
                <a:ea typeface="宋体" panose="02010600030101010101" pitchFamily="2" charset="-122"/>
              </a:rPr>
              <a:t>和</a:t>
            </a:r>
            <a:r>
              <a:rPr lang="en-US" altLang="zh-CN">
                <a:solidFill>
                  <a:srgbClr val="000000"/>
                </a:solidFill>
                <a:ea typeface="宋体" panose="02010600030101010101" pitchFamily="2" charset="-122"/>
              </a:rPr>
              <a:t>S4 </a:t>
            </a:r>
            <a:r>
              <a:rPr lang="zh-CN" altLang="en-US">
                <a:solidFill>
                  <a:srgbClr val="000000"/>
                </a:solidFill>
                <a:ea typeface="宋体" panose="02010600030101010101" pitchFamily="2" charset="-122"/>
              </a:rPr>
              <a:t>转到</a:t>
            </a:r>
            <a:r>
              <a:rPr lang="en-US" altLang="zh-CN">
                <a:solidFill>
                  <a:srgbClr val="000000"/>
                </a:solidFill>
                <a:ea typeface="宋体" panose="02010600030101010101" pitchFamily="2" charset="-122"/>
              </a:rPr>
              <a:t>ON</a:t>
            </a:r>
          </a:p>
        </p:txBody>
      </p:sp>
      <p:sp>
        <p:nvSpPr>
          <p:cNvPr id="67" name="Text Box 10"/>
          <p:cNvSpPr txBox="1">
            <a:spLocks noChangeArrowheads="1"/>
          </p:cNvSpPr>
          <p:nvPr/>
        </p:nvSpPr>
        <p:spPr bwMode="auto">
          <a:xfrm>
            <a:off x="8952000" y="1817450"/>
            <a:ext cx="1806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00"/>
                </a:solidFill>
                <a:ea typeface="宋体" panose="02010600030101010101" pitchFamily="2" charset="-122"/>
              </a:rPr>
              <a:t>: S2</a:t>
            </a:r>
            <a:r>
              <a:rPr lang="zh-CN" altLang="en-US">
                <a:solidFill>
                  <a:srgbClr val="000000"/>
                </a:solidFill>
                <a:ea typeface="宋体" panose="02010600030101010101" pitchFamily="2" charset="-122"/>
              </a:rPr>
              <a:t>和</a:t>
            </a:r>
            <a:r>
              <a:rPr lang="en-US" altLang="zh-CN">
                <a:solidFill>
                  <a:srgbClr val="000000"/>
                </a:solidFill>
                <a:ea typeface="宋体" panose="02010600030101010101" pitchFamily="2" charset="-122"/>
              </a:rPr>
              <a:t>S3</a:t>
            </a:r>
            <a:r>
              <a:rPr lang="zh-CN" altLang="en-US">
                <a:solidFill>
                  <a:srgbClr val="000000"/>
                </a:solidFill>
                <a:ea typeface="宋体" panose="02010600030101010101" pitchFamily="2" charset="-122"/>
              </a:rPr>
              <a:t>转到</a:t>
            </a:r>
            <a:r>
              <a:rPr lang="en-US" altLang="zh-CN">
                <a:solidFill>
                  <a:srgbClr val="000000"/>
                </a:solidFill>
                <a:ea typeface="宋体" panose="02010600030101010101" pitchFamily="2" charset="-122"/>
              </a:rPr>
              <a:t>ON</a:t>
            </a:r>
          </a:p>
        </p:txBody>
      </p:sp>
      <p:sp>
        <p:nvSpPr>
          <p:cNvPr id="68" name="Line 11"/>
          <p:cNvSpPr>
            <a:spLocks noChangeShapeType="1"/>
          </p:cNvSpPr>
          <p:nvPr/>
        </p:nvSpPr>
        <p:spPr bwMode="auto">
          <a:xfrm>
            <a:off x="4761000" y="5659200"/>
            <a:ext cx="5410200"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9" name="Line 12"/>
          <p:cNvSpPr>
            <a:spLocks noChangeShapeType="1"/>
          </p:cNvSpPr>
          <p:nvPr/>
        </p:nvSpPr>
        <p:spPr bwMode="auto">
          <a:xfrm>
            <a:off x="4761000" y="5049600"/>
            <a:ext cx="0" cy="12192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0" name="Line 13"/>
          <p:cNvSpPr>
            <a:spLocks noChangeShapeType="1"/>
          </p:cNvSpPr>
          <p:nvPr/>
        </p:nvSpPr>
        <p:spPr bwMode="auto">
          <a:xfrm>
            <a:off x="5827800" y="2839800"/>
            <a:ext cx="533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1" name="Line 14"/>
          <p:cNvSpPr>
            <a:spLocks noChangeShapeType="1"/>
          </p:cNvSpPr>
          <p:nvPr/>
        </p:nvSpPr>
        <p:spPr bwMode="auto">
          <a:xfrm flipH="1">
            <a:off x="10399800" y="2839800"/>
            <a:ext cx="533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 name="Text Box 15"/>
          <p:cNvSpPr txBox="1">
            <a:spLocks noChangeArrowheads="1"/>
          </p:cNvSpPr>
          <p:nvPr/>
        </p:nvSpPr>
        <p:spPr bwMode="auto">
          <a:xfrm>
            <a:off x="4075200" y="5049600"/>
            <a:ext cx="6175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00"/>
                </a:solidFill>
                <a:ea typeface="宋体" panose="02010600030101010101" pitchFamily="2" charset="-122"/>
              </a:rPr>
              <a:t>+Vd</a:t>
            </a:r>
          </a:p>
        </p:txBody>
      </p:sp>
      <p:sp>
        <p:nvSpPr>
          <p:cNvPr id="73" name="Text Box 16"/>
          <p:cNvSpPr txBox="1">
            <a:spLocks noChangeArrowheads="1"/>
          </p:cNvSpPr>
          <p:nvPr/>
        </p:nvSpPr>
        <p:spPr bwMode="auto">
          <a:xfrm>
            <a:off x="4111713" y="5932250"/>
            <a:ext cx="542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00"/>
                </a:solidFill>
                <a:ea typeface="宋体" panose="02010600030101010101" pitchFamily="2" charset="-122"/>
              </a:rPr>
              <a:t>-Vd</a:t>
            </a:r>
          </a:p>
        </p:txBody>
      </p:sp>
      <p:sp>
        <p:nvSpPr>
          <p:cNvPr id="74" name="Text Box 18"/>
          <p:cNvSpPr txBox="1">
            <a:spLocks noChangeArrowheads="1"/>
          </p:cNvSpPr>
          <p:nvPr/>
        </p:nvSpPr>
        <p:spPr bwMode="auto">
          <a:xfrm>
            <a:off x="4227600" y="548775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rgbClr val="000000"/>
                </a:solidFill>
                <a:ea typeface="宋体" panose="02010600030101010101" pitchFamily="2" charset="-122"/>
              </a:rPr>
              <a:t>0 V</a:t>
            </a:r>
          </a:p>
        </p:txBody>
      </p:sp>
      <p:sp>
        <p:nvSpPr>
          <p:cNvPr id="75" name="Line 19"/>
          <p:cNvSpPr>
            <a:spLocks noChangeShapeType="1"/>
          </p:cNvSpPr>
          <p:nvPr/>
        </p:nvSpPr>
        <p:spPr bwMode="auto">
          <a:xfrm>
            <a:off x="4761000" y="6116400"/>
            <a:ext cx="5181600" cy="0"/>
          </a:xfrm>
          <a:prstGeom prst="line">
            <a:avLst/>
          </a:prstGeom>
          <a:noFill/>
          <a:ln w="25400">
            <a:solidFill>
              <a:srgbClr val="333333">
                <a:alpha val="50000"/>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6" name="Line 20"/>
          <p:cNvSpPr>
            <a:spLocks noChangeShapeType="1"/>
          </p:cNvSpPr>
          <p:nvPr/>
        </p:nvSpPr>
        <p:spPr bwMode="auto">
          <a:xfrm>
            <a:off x="4761000" y="5202000"/>
            <a:ext cx="5181600" cy="0"/>
          </a:xfrm>
          <a:prstGeom prst="line">
            <a:avLst/>
          </a:prstGeom>
          <a:noFill/>
          <a:ln w="25400">
            <a:solidFill>
              <a:srgbClr val="333333">
                <a:alpha val="50000"/>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7" name="AutoShape 21"/>
          <p:cNvSpPr>
            <a:spLocks noChangeArrowheads="1"/>
          </p:cNvSpPr>
          <p:nvPr/>
        </p:nvSpPr>
        <p:spPr bwMode="auto">
          <a:xfrm>
            <a:off x="7377200" y="2916000"/>
            <a:ext cx="685800" cy="533400"/>
          </a:xfrm>
          <a:prstGeom prst="leftRightArrow">
            <a:avLst>
              <a:gd name="adj1" fmla="val 50000"/>
              <a:gd name="adj2" fmla="val 42262"/>
            </a:avLst>
          </a:prstGeom>
          <a:solidFill>
            <a:srgbClr val="000000"/>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8" name="Text Box 22"/>
          <p:cNvSpPr txBox="1">
            <a:spLocks noChangeArrowheads="1"/>
          </p:cNvSpPr>
          <p:nvPr/>
        </p:nvSpPr>
        <p:spPr bwMode="auto">
          <a:xfrm>
            <a:off x="5904000" y="2458800"/>
            <a:ext cx="350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ea typeface="宋体" panose="02010600030101010101" pitchFamily="2" charset="-122"/>
              </a:rPr>
              <a:t>+</a:t>
            </a:r>
          </a:p>
        </p:txBody>
      </p:sp>
      <p:sp>
        <p:nvSpPr>
          <p:cNvPr id="79" name="Text Box 23"/>
          <p:cNvSpPr txBox="1">
            <a:spLocks noChangeArrowheads="1"/>
          </p:cNvSpPr>
          <p:nvPr/>
        </p:nvSpPr>
        <p:spPr bwMode="auto">
          <a:xfrm>
            <a:off x="10512513" y="2458800"/>
            <a:ext cx="276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ea typeface="宋体" panose="02010600030101010101" pitchFamily="2" charset="-122"/>
              </a:rPr>
              <a:t>-</a:t>
            </a:r>
          </a:p>
        </p:txBody>
      </p:sp>
      <p:sp>
        <p:nvSpPr>
          <p:cNvPr id="80" name="Freeform 24"/>
          <p:cNvSpPr>
            <a:spLocks/>
          </p:cNvSpPr>
          <p:nvPr/>
        </p:nvSpPr>
        <p:spPr bwMode="auto">
          <a:xfrm>
            <a:off x="4786400" y="5202000"/>
            <a:ext cx="5181600" cy="914400"/>
          </a:xfrm>
          <a:custGeom>
            <a:avLst/>
            <a:gdLst>
              <a:gd name="T0" fmla="*/ 0 w 3264"/>
              <a:gd name="T1" fmla="*/ 0 h 864"/>
              <a:gd name="T2" fmla="*/ 624 w 3264"/>
              <a:gd name="T3" fmla="*/ 0 h 864"/>
              <a:gd name="T4" fmla="*/ 624 w 3264"/>
              <a:gd name="T5" fmla="*/ 864 h 864"/>
              <a:gd name="T6" fmla="*/ 1440 w 3264"/>
              <a:gd name="T7" fmla="*/ 864 h 864"/>
              <a:gd name="T8" fmla="*/ 1440 w 3264"/>
              <a:gd name="T9" fmla="*/ 0 h 864"/>
              <a:gd name="T10" fmla="*/ 1824 w 3264"/>
              <a:gd name="T11" fmla="*/ 0 h 864"/>
              <a:gd name="T12" fmla="*/ 1824 w 3264"/>
              <a:gd name="T13" fmla="*/ 864 h 864"/>
              <a:gd name="T14" fmla="*/ 2928 w 3264"/>
              <a:gd name="T15" fmla="*/ 864 h 864"/>
              <a:gd name="T16" fmla="*/ 2928 w 3264"/>
              <a:gd name="T17" fmla="*/ 0 h 864"/>
              <a:gd name="T18" fmla="*/ 3264 w 3264"/>
              <a:gd name="T1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64" h="864">
                <a:moveTo>
                  <a:pt x="0" y="0"/>
                </a:moveTo>
                <a:lnTo>
                  <a:pt x="624" y="0"/>
                </a:lnTo>
                <a:lnTo>
                  <a:pt x="624" y="864"/>
                </a:lnTo>
                <a:lnTo>
                  <a:pt x="1440" y="864"/>
                </a:lnTo>
                <a:lnTo>
                  <a:pt x="1440" y="0"/>
                </a:lnTo>
                <a:lnTo>
                  <a:pt x="1824" y="0"/>
                </a:lnTo>
                <a:lnTo>
                  <a:pt x="1824" y="864"/>
                </a:lnTo>
                <a:lnTo>
                  <a:pt x="2928" y="864"/>
                </a:lnTo>
                <a:lnTo>
                  <a:pt x="2928" y="0"/>
                </a:lnTo>
                <a:lnTo>
                  <a:pt x="3264" y="0"/>
                </a:lnTo>
              </a:path>
            </a:pathLst>
          </a:custGeom>
          <a:noFill/>
          <a:ln w="508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 name="Text Box 25"/>
          <p:cNvSpPr txBox="1">
            <a:spLocks noChangeArrowheads="1"/>
          </p:cNvSpPr>
          <p:nvPr/>
        </p:nvSpPr>
        <p:spPr bwMode="auto">
          <a:xfrm>
            <a:off x="3997413" y="1811100"/>
            <a:ext cx="360362" cy="342900"/>
          </a:xfrm>
          <a:prstGeom prst="rect">
            <a:avLst/>
          </a:prstGeom>
          <a:solidFill>
            <a:srgbClr val="FFFFFF"/>
          </a:solidFill>
          <a:ln w="381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ea typeface="宋体" panose="02010600030101010101" pitchFamily="2" charset="-122"/>
              </a:rPr>
              <a:t>A</a:t>
            </a:r>
          </a:p>
        </p:txBody>
      </p:sp>
      <p:sp>
        <p:nvSpPr>
          <p:cNvPr id="82" name="Text Box 26"/>
          <p:cNvSpPr txBox="1">
            <a:spLocks noChangeArrowheads="1"/>
          </p:cNvSpPr>
          <p:nvPr/>
        </p:nvSpPr>
        <p:spPr bwMode="auto">
          <a:xfrm>
            <a:off x="8624975" y="1811100"/>
            <a:ext cx="360363" cy="342900"/>
          </a:xfrm>
          <a:prstGeom prst="rect">
            <a:avLst/>
          </a:prstGeom>
          <a:solidFill>
            <a:srgbClr val="FFFFFF"/>
          </a:solidFill>
          <a:ln w="381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ea typeface="宋体" panose="02010600030101010101" pitchFamily="2" charset="-122"/>
              </a:rPr>
              <a:t>B</a:t>
            </a:r>
          </a:p>
        </p:txBody>
      </p:sp>
      <p:sp>
        <p:nvSpPr>
          <p:cNvPr id="83" name="Text Box 27"/>
          <p:cNvSpPr txBox="1">
            <a:spLocks noChangeArrowheads="1"/>
          </p:cNvSpPr>
          <p:nvPr/>
        </p:nvSpPr>
        <p:spPr bwMode="auto">
          <a:xfrm>
            <a:off x="5065800" y="4728925"/>
            <a:ext cx="360363" cy="342900"/>
          </a:xfrm>
          <a:prstGeom prst="rect">
            <a:avLst/>
          </a:prstGeom>
          <a:solidFill>
            <a:srgbClr val="FFFFFF"/>
          </a:solidFill>
          <a:ln w="381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ea typeface="宋体" panose="02010600030101010101" pitchFamily="2" charset="-122"/>
              </a:rPr>
              <a:t>A</a:t>
            </a:r>
          </a:p>
        </p:txBody>
      </p:sp>
      <p:sp>
        <p:nvSpPr>
          <p:cNvPr id="84" name="Text Box 28"/>
          <p:cNvSpPr txBox="1">
            <a:spLocks noChangeArrowheads="1"/>
          </p:cNvSpPr>
          <p:nvPr/>
        </p:nvSpPr>
        <p:spPr bwMode="auto">
          <a:xfrm>
            <a:off x="7199400" y="4728925"/>
            <a:ext cx="360363" cy="342900"/>
          </a:xfrm>
          <a:prstGeom prst="rect">
            <a:avLst/>
          </a:prstGeom>
          <a:solidFill>
            <a:srgbClr val="FFFFFF"/>
          </a:solidFill>
          <a:ln w="381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ea typeface="宋体" panose="02010600030101010101" pitchFamily="2" charset="-122"/>
              </a:rPr>
              <a:t>A</a:t>
            </a:r>
          </a:p>
        </p:txBody>
      </p:sp>
      <p:sp>
        <p:nvSpPr>
          <p:cNvPr id="85" name="Text Box 29"/>
          <p:cNvSpPr txBox="1">
            <a:spLocks noChangeArrowheads="1"/>
          </p:cNvSpPr>
          <p:nvPr/>
        </p:nvSpPr>
        <p:spPr bwMode="auto">
          <a:xfrm>
            <a:off x="9485400" y="4728925"/>
            <a:ext cx="360363" cy="342900"/>
          </a:xfrm>
          <a:prstGeom prst="rect">
            <a:avLst/>
          </a:prstGeom>
          <a:solidFill>
            <a:srgbClr val="FFFFFF"/>
          </a:solidFill>
          <a:ln w="381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ea typeface="宋体" panose="02010600030101010101" pitchFamily="2" charset="-122"/>
              </a:rPr>
              <a:t>A</a:t>
            </a:r>
          </a:p>
        </p:txBody>
      </p:sp>
      <p:sp>
        <p:nvSpPr>
          <p:cNvPr id="86" name="Text Box 30"/>
          <p:cNvSpPr txBox="1">
            <a:spLocks noChangeArrowheads="1"/>
          </p:cNvSpPr>
          <p:nvPr/>
        </p:nvSpPr>
        <p:spPr bwMode="auto">
          <a:xfrm>
            <a:off x="6229438" y="6230700"/>
            <a:ext cx="360362" cy="342900"/>
          </a:xfrm>
          <a:prstGeom prst="rect">
            <a:avLst/>
          </a:prstGeom>
          <a:solidFill>
            <a:srgbClr val="FFFFFF"/>
          </a:solidFill>
          <a:ln w="381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ea typeface="宋体" panose="02010600030101010101" pitchFamily="2" charset="-122"/>
              </a:rPr>
              <a:t>B</a:t>
            </a:r>
          </a:p>
        </p:txBody>
      </p:sp>
      <p:sp>
        <p:nvSpPr>
          <p:cNvPr id="87" name="Text Box 31"/>
          <p:cNvSpPr txBox="1">
            <a:spLocks noChangeArrowheads="1"/>
          </p:cNvSpPr>
          <p:nvPr/>
        </p:nvSpPr>
        <p:spPr bwMode="auto">
          <a:xfrm>
            <a:off x="8418600" y="6230700"/>
            <a:ext cx="360363" cy="342900"/>
          </a:xfrm>
          <a:prstGeom prst="rect">
            <a:avLst/>
          </a:prstGeom>
          <a:solidFill>
            <a:srgbClr val="FFFFFF"/>
          </a:solidFill>
          <a:ln w="381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ea typeface="宋体" panose="02010600030101010101" pitchFamily="2" charset="-122"/>
              </a:rPr>
              <a:t>B</a:t>
            </a:r>
          </a:p>
        </p:txBody>
      </p:sp>
      <p:sp>
        <p:nvSpPr>
          <p:cNvPr id="88" name="AutoShape 32"/>
          <p:cNvSpPr>
            <a:spLocks noChangeArrowheads="1"/>
          </p:cNvSpPr>
          <p:nvPr/>
        </p:nvSpPr>
        <p:spPr bwMode="auto">
          <a:xfrm>
            <a:off x="10247400" y="4897200"/>
            <a:ext cx="1600200" cy="533400"/>
          </a:xfrm>
          <a:prstGeom prst="wedgeRoundRectCallout">
            <a:avLst>
              <a:gd name="adj1" fmla="val -84125"/>
              <a:gd name="adj2" fmla="val 66370"/>
              <a:gd name="adj3" fmla="val 16667"/>
            </a:avLst>
          </a:prstGeom>
          <a:solidFill>
            <a:srgbClr val="FFFF99"/>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b="1">
                <a:solidFill>
                  <a:srgbClr val="FF0000"/>
                </a:solidFill>
                <a:ea typeface="宋体" panose="02010600030101010101" pitchFamily="2" charset="-122"/>
              </a:rPr>
              <a:t>AC</a:t>
            </a:r>
            <a:r>
              <a:rPr lang="zh-CN" altLang="en-US" b="1">
                <a:solidFill>
                  <a:srgbClr val="FF0000"/>
                </a:solidFill>
                <a:ea typeface="宋体" panose="02010600030101010101" pitchFamily="2" charset="-122"/>
              </a:rPr>
              <a:t>电压</a:t>
            </a:r>
          </a:p>
        </p:txBody>
      </p:sp>
    </p:spTree>
    <p:extLst>
      <p:ext uri="{BB962C8B-B14F-4D97-AF65-F5344CB8AC3E}">
        <p14:creationId xmlns:p14="http://schemas.microsoft.com/office/powerpoint/2010/main" val="3081640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20" name="矩形 19"/>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22" name="图片 21"/>
          <p:cNvPicPr>
            <a:picLocks noChangeAspect="1"/>
          </p:cNvPicPr>
          <p:nvPr/>
        </p:nvPicPr>
        <p:blipFill>
          <a:blip r:embed="rId2"/>
          <a:stretch>
            <a:fillRect/>
          </a:stretch>
        </p:blipFill>
        <p:spPr>
          <a:xfrm>
            <a:off x="-8255" y="1034031"/>
            <a:ext cx="543560" cy="426085"/>
          </a:xfrm>
          <a:prstGeom prst="rect">
            <a:avLst/>
          </a:prstGeom>
        </p:spPr>
      </p:pic>
      <p:sp>
        <p:nvSpPr>
          <p:cNvPr id="25" name="L 形 24"/>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L 形 25"/>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897493" y="1658237"/>
            <a:ext cx="1107996"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变频器</a:t>
            </a:r>
            <a:endParaRPr lang="zh-CN" altLang="en-US" sz="2400" dirty="0">
              <a:latin typeface="微软雅黑" panose="020B0503020204020204" pitchFamily="34" charset="-122"/>
              <a:ea typeface="微软雅黑" panose="020B0503020204020204" pitchFamily="34" charset="-122"/>
            </a:endParaRPr>
          </a:p>
        </p:txBody>
      </p:sp>
      <p:sp>
        <p:nvSpPr>
          <p:cNvPr id="28" name="Rectangle 2" descr="Newsprint"/>
          <p:cNvSpPr>
            <a:spLocks noChangeArrowheads="1"/>
          </p:cNvSpPr>
          <p:nvPr/>
        </p:nvSpPr>
        <p:spPr bwMode="auto">
          <a:xfrm>
            <a:off x="2784000" y="2241550"/>
            <a:ext cx="8382000" cy="4572000"/>
          </a:xfrm>
          <a:prstGeom prst="rect">
            <a:avLst/>
          </a:prstGeom>
          <a:blipFill dpi="0" rotWithShape="0">
            <a:blip r:embed="rId3"/>
            <a:srcRect/>
            <a:tile tx="0" ty="0" sx="100000" sy="100000" flip="none" algn="tl"/>
          </a:blipFill>
          <a:ln>
            <a:noFill/>
          </a:ln>
          <a:effectLst>
            <a:outerShdw dist="81320" dir="3080412" algn="ctr" rotWithShape="0">
              <a:schemeClr val="bg2"/>
            </a:outerShdw>
          </a:effectLst>
          <a:extLst>
            <a:ext uri="{91240B29-F687-4F45-9708-019B960494DF}">
              <a14:hiddenLine xmlns:a14="http://schemas.microsoft.com/office/drawing/2010/main" w="101600">
                <a:solidFill>
                  <a:schemeClr val="folHlink"/>
                </a:solidFill>
                <a:miter lim="800000"/>
                <a:headEnd/>
                <a:tailEnd/>
              </a14:hiddenLine>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29" name="Oval 5"/>
          <p:cNvSpPr>
            <a:spLocks noChangeArrowheads="1"/>
          </p:cNvSpPr>
          <p:nvPr/>
        </p:nvSpPr>
        <p:spPr bwMode="auto">
          <a:xfrm>
            <a:off x="8592662" y="3986213"/>
            <a:ext cx="2225675" cy="2225675"/>
          </a:xfrm>
          <a:prstGeom prst="ellipse">
            <a:avLst/>
          </a:prstGeom>
          <a:solidFill>
            <a:srgbClr val="FF99FF"/>
          </a:solidFill>
          <a:ln w="3810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30" name="Rectangle 6"/>
          <p:cNvSpPr>
            <a:spLocks noChangeAspect="1" noChangeArrowheads="1"/>
          </p:cNvSpPr>
          <p:nvPr/>
        </p:nvSpPr>
        <p:spPr bwMode="auto">
          <a:xfrm>
            <a:off x="2784000" y="3302000"/>
            <a:ext cx="5359400" cy="3511550"/>
          </a:xfrm>
          <a:prstGeom prst="rect">
            <a:avLst/>
          </a:prstGeom>
          <a:solidFill>
            <a:srgbClr val="C0C0C0">
              <a:alpha val="50195"/>
            </a:srgbClr>
          </a:solidFill>
          <a:ln w="12700">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31" name="Group 7"/>
          <p:cNvGrpSpPr>
            <a:grpSpLocks/>
          </p:cNvGrpSpPr>
          <p:nvPr/>
        </p:nvGrpSpPr>
        <p:grpSpPr bwMode="auto">
          <a:xfrm>
            <a:off x="7929087" y="4965700"/>
            <a:ext cx="700088" cy="598488"/>
            <a:chOff x="3465" y="2772"/>
            <a:chExt cx="441" cy="377"/>
          </a:xfrm>
        </p:grpSpPr>
        <p:sp>
          <p:nvSpPr>
            <p:cNvPr id="32" name="Freeform 8"/>
            <p:cNvSpPr>
              <a:spLocks/>
            </p:cNvSpPr>
            <p:nvPr/>
          </p:nvSpPr>
          <p:spPr bwMode="auto">
            <a:xfrm>
              <a:off x="3821" y="3000"/>
              <a:ext cx="85" cy="149"/>
            </a:xfrm>
            <a:custGeom>
              <a:avLst/>
              <a:gdLst>
                <a:gd name="T0" fmla="*/ 85 w 85"/>
                <a:gd name="T1" fmla="*/ 147 h 149"/>
                <a:gd name="T2" fmla="*/ 37 w 85"/>
                <a:gd name="T3" fmla="*/ 149 h 149"/>
                <a:gd name="T4" fmla="*/ 16 w 85"/>
                <a:gd name="T5" fmla="*/ 139 h 149"/>
                <a:gd name="T6" fmla="*/ 2 w 85"/>
                <a:gd name="T7" fmla="*/ 114 h 149"/>
                <a:gd name="T8" fmla="*/ 0 w 85"/>
                <a:gd name="T9" fmla="*/ 79 h 149"/>
                <a:gd name="T10" fmla="*/ 1 w 85"/>
                <a:gd name="T11" fmla="*/ 0 h 1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 h="149">
                  <a:moveTo>
                    <a:pt x="85" y="147"/>
                  </a:moveTo>
                  <a:lnTo>
                    <a:pt x="37" y="149"/>
                  </a:lnTo>
                  <a:lnTo>
                    <a:pt x="16" y="139"/>
                  </a:lnTo>
                  <a:lnTo>
                    <a:pt x="2" y="114"/>
                  </a:lnTo>
                  <a:lnTo>
                    <a:pt x="0" y="79"/>
                  </a:lnTo>
                  <a:lnTo>
                    <a:pt x="1"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9"/>
            <p:cNvSpPr>
              <a:spLocks/>
            </p:cNvSpPr>
            <p:nvPr/>
          </p:nvSpPr>
          <p:spPr bwMode="auto">
            <a:xfrm>
              <a:off x="3465" y="2772"/>
              <a:ext cx="356" cy="323"/>
            </a:xfrm>
            <a:custGeom>
              <a:avLst/>
              <a:gdLst>
                <a:gd name="T0" fmla="*/ 0 w 356"/>
                <a:gd name="T1" fmla="*/ 0 h 419"/>
                <a:gd name="T2" fmla="*/ 257 w 356"/>
                <a:gd name="T3" fmla="*/ 0 h 419"/>
                <a:gd name="T4" fmla="*/ 299 w 356"/>
                <a:gd name="T5" fmla="*/ 2 h 419"/>
                <a:gd name="T6" fmla="*/ 330 w 356"/>
                <a:gd name="T7" fmla="*/ 2 h 419"/>
                <a:gd name="T8" fmla="*/ 352 w 356"/>
                <a:gd name="T9" fmla="*/ 2 h 419"/>
                <a:gd name="T10" fmla="*/ 356 w 356"/>
                <a:gd name="T11" fmla="*/ 2 h 419"/>
                <a:gd name="T12" fmla="*/ 356 w 356"/>
                <a:gd name="T13" fmla="*/ 7 h 4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6" h="419">
                  <a:moveTo>
                    <a:pt x="0" y="0"/>
                  </a:moveTo>
                  <a:lnTo>
                    <a:pt x="257" y="0"/>
                  </a:lnTo>
                  <a:lnTo>
                    <a:pt x="299" y="3"/>
                  </a:lnTo>
                  <a:lnTo>
                    <a:pt x="330" y="13"/>
                  </a:lnTo>
                  <a:lnTo>
                    <a:pt x="352" y="38"/>
                  </a:lnTo>
                  <a:lnTo>
                    <a:pt x="356" y="73"/>
                  </a:lnTo>
                  <a:lnTo>
                    <a:pt x="356" y="419"/>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10"/>
          <p:cNvGrpSpPr>
            <a:grpSpLocks/>
          </p:cNvGrpSpPr>
          <p:nvPr/>
        </p:nvGrpSpPr>
        <p:grpSpPr bwMode="auto">
          <a:xfrm flipH="1">
            <a:off x="9581387" y="4221163"/>
            <a:ext cx="185738" cy="814387"/>
            <a:chOff x="2655" y="223"/>
            <a:chExt cx="313" cy="518"/>
          </a:xfrm>
        </p:grpSpPr>
        <p:sp>
          <p:nvSpPr>
            <p:cNvPr id="35" name="Freeform 11"/>
            <p:cNvSpPr>
              <a:spLocks/>
            </p:cNvSpPr>
            <p:nvPr/>
          </p:nvSpPr>
          <p:spPr bwMode="auto">
            <a:xfrm>
              <a:off x="2656" y="22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 name="Freeform 12"/>
            <p:cNvSpPr>
              <a:spLocks/>
            </p:cNvSpPr>
            <p:nvPr/>
          </p:nvSpPr>
          <p:spPr bwMode="auto">
            <a:xfrm>
              <a:off x="2655" y="37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7" name="Freeform 13"/>
            <p:cNvSpPr>
              <a:spLocks/>
            </p:cNvSpPr>
            <p:nvPr/>
          </p:nvSpPr>
          <p:spPr bwMode="auto">
            <a:xfrm>
              <a:off x="2655" y="526"/>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38" name="Group 14"/>
          <p:cNvGrpSpPr>
            <a:grpSpLocks/>
          </p:cNvGrpSpPr>
          <p:nvPr/>
        </p:nvGrpSpPr>
        <p:grpSpPr bwMode="auto">
          <a:xfrm rot="14400000" flipH="1">
            <a:off x="9222106" y="4971257"/>
            <a:ext cx="185737" cy="819150"/>
            <a:chOff x="2573" y="224"/>
            <a:chExt cx="318" cy="517"/>
          </a:xfrm>
        </p:grpSpPr>
        <p:sp>
          <p:nvSpPr>
            <p:cNvPr id="39" name="Freeform 15"/>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0" name="Freeform 16"/>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1" name="Freeform 17"/>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42" name="Oval 18"/>
          <p:cNvSpPr>
            <a:spLocks noChangeArrowheads="1"/>
          </p:cNvSpPr>
          <p:nvPr/>
        </p:nvSpPr>
        <p:spPr bwMode="auto">
          <a:xfrm>
            <a:off x="9570562" y="4872038"/>
            <a:ext cx="260350" cy="474662"/>
          </a:xfrm>
          <a:prstGeom prst="ellipse">
            <a:avLst/>
          </a:prstGeom>
          <a:solidFill>
            <a:srgbClr val="000000"/>
          </a:solidFill>
          <a:ln>
            <a:noFill/>
          </a:ln>
          <a:effectLst/>
          <a:extLst>
            <a:ext uri="{91240B29-F687-4F45-9708-019B960494DF}">
              <a14:hiddenLine xmlns:a14="http://schemas.microsoft.com/office/drawing/2010/main" w="38100">
                <a:solidFill>
                  <a:srgbClr val="FF99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43" name="Group 19"/>
          <p:cNvGrpSpPr>
            <a:grpSpLocks/>
          </p:cNvGrpSpPr>
          <p:nvPr/>
        </p:nvGrpSpPr>
        <p:grpSpPr bwMode="auto">
          <a:xfrm rot="7200000" flipH="1">
            <a:off x="10079356" y="4868069"/>
            <a:ext cx="185738" cy="819150"/>
            <a:chOff x="2573" y="224"/>
            <a:chExt cx="318" cy="517"/>
          </a:xfrm>
        </p:grpSpPr>
        <p:sp>
          <p:nvSpPr>
            <p:cNvPr id="44" name="Freeform 20"/>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5" name="Freeform 21"/>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6" name="Freeform 22"/>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47" name="Text Box 23"/>
          <p:cNvSpPr txBox="1">
            <a:spLocks noChangeArrowheads="1"/>
          </p:cNvSpPr>
          <p:nvPr/>
        </p:nvSpPr>
        <p:spPr bwMode="auto">
          <a:xfrm>
            <a:off x="9362600" y="5441950"/>
            <a:ext cx="3778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808080"/>
                </a:solidFill>
              </a:rPr>
              <a:t>V</a:t>
            </a:r>
          </a:p>
        </p:txBody>
      </p:sp>
      <p:sp>
        <p:nvSpPr>
          <p:cNvPr id="48" name="Text Box 24"/>
          <p:cNvSpPr txBox="1">
            <a:spLocks noChangeArrowheads="1"/>
          </p:cNvSpPr>
          <p:nvPr/>
        </p:nvSpPr>
        <p:spPr bwMode="auto">
          <a:xfrm>
            <a:off x="10034112" y="4756150"/>
            <a:ext cx="4714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808080"/>
                </a:solidFill>
              </a:rPr>
              <a:t>W</a:t>
            </a:r>
          </a:p>
        </p:txBody>
      </p:sp>
      <p:sp>
        <p:nvSpPr>
          <p:cNvPr id="49" name="Text Box 25"/>
          <p:cNvSpPr txBox="1">
            <a:spLocks noChangeArrowheads="1"/>
          </p:cNvSpPr>
          <p:nvPr/>
        </p:nvSpPr>
        <p:spPr bwMode="auto">
          <a:xfrm>
            <a:off x="9057800" y="4451350"/>
            <a:ext cx="4714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808080"/>
                </a:solidFill>
              </a:rPr>
              <a:t>U</a:t>
            </a:r>
          </a:p>
        </p:txBody>
      </p:sp>
      <p:sp>
        <p:nvSpPr>
          <p:cNvPr id="50" name="Text Box 26"/>
          <p:cNvSpPr txBox="1">
            <a:spLocks noChangeArrowheads="1"/>
          </p:cNvSpPr>
          <p:nvPr/>
        </p:nvSpPr>
        <p:spPr bwMode="auto">
          <a:xfrm>
            <a:off x="5628800" y="3586163"/>
            <a:ext cx="76993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chemeClr val="bg1"/>
                </a:solidFill>
              </a:rPr>
              <a:t>IPM</a:t>
            </a:r>
          </a:p>
        </p:txBody>
      </p:sp>
      <p:pic>
        <p:nvPicPr>
          <p:cNvPr id="51" name="Picture 27" descr="80"/>
          <p:cNvPicPr>
            <a:picLocks noChangeAspect="1" noChangeArrowheads="1"/>
          </p:cNvPicPr>
          <p:nvPr/>
        </p:nvPicPr>
        <p:blipFill>
          <a:blip r:embed="rId4">
            <a:extLst>
              <a:ext uri="{28A0092B-C50C-407E-A947-70E740481C1C}">
                <a14:useLocalDpi xmlns:a14="http://schemas.microsoft.com/office/drawing/2010/main" val="0"/>
              </a:ext>
            </a:extLst>
          </a:blip>
          <a:srcRect l="1892" t="21298" r="7297" b="19040"/>
          <a:stretch>
            <a:fillRect/>
          </a:stretch>
        </p:blipFill>
        <p:spPr bwMode="auto">
          <a:xfrm>
            <a:off x="7429025" y="1173163"/>
            <a:ext cx="3736975" cy="2058987"/>
          </a:xfrm>
          <a:prstGeom prst="rect">
            <a:avLst/>
          </a:prstGeom>
          <a:noFill/>
          <a:ln w="101600">
            <a:solidFill>
              <a:srgbClr val="FFCCFF"/>
            </a:solidFill>
            <a:miter lim="800000"/>
            <a:headEnd/>
            <a:tailEnd/>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52" name="Picture 28" descr="inverEWD2"/>
          <p:cNvPicPr>
            <a:picLocks noChangeAspect="1" noChangeArrowheads="1"/>
          </p:cNvPicPr>
          <p:nvPr/>
        </p:nvPicPr>
        <p:blipFill>
          <a:blip r:embed="rId5">
            <a:extLst>
              <a:ext uri="{28A0092B-C50C-407E-A947-70E740481C1C}">
                <a14:useLocalDpi xmlns:a14="http://schemas.microsoft.com/office/drawing/2010/main" val="0"/>
              </a:ext>
            </a:extLst>
          </a:blip>
          <a:srcRect b="8078"/>
          <a:stretch>
            <a:fillRect/>
          </a:stretch>
        </p:blipFill>
        <p:spPr bwMode="auto">
          <a:xfrm>
            <a:off x="2809400" y="3586163"/>
            <a:ext cx="4648200" cy="322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 name="Text Box 29"/>
          <p:cNvSpPr txBox="1">
            <a:spLocks noChangeArrowheads="1"/>
          </p:cNvSpPr>
          <p:nvPr/>
        </p:nvSpPr>
        <p:spPr bwMode="auto">
          <a:xfrm>
            <a:off x="6467000" y="3279775"/>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dirty="0">
                <a:solidFill>
                  <a:srgbClr val="000000"/>
                </a:solidFill>
              </a:rPr>
              <a:t>IPM</a:t>
            </a:r>
          </a:p>
        </p:txBody>
      </p:sp>
      <p:sp>
        <p:nvSpPr>
          <p:cNvPr id="54" name="Freeform 30"/>
          <p:cNvSpPr>
            <a:spLocks/>
          </p:cNvSpPr>
          <p:nvPr/>
        </p:nvSpPr>
        <p:spPr bwMode="auto">
          <a:xfrm>
            <a:off x="7424262" y="3765550"/>
            <a:ext cx="2319338" cy="1076325"/>
          </a:xfrm>
          <a:custGeom>
            <a:avLst/>
            <a:gdLst>
              <a:gd name="T0" fmla="*/ 0 w 1440"/>
              <a:gd name="T1" fmla="*/ 2147483646 h 672"/>
              <a:gd name="T2" fmla="*/ 2147483646 w 1440"/>
              <a:gd name="T3" fmla="*/ 2147483646 h 672"/>
              <a:gd name="T4" fmla="*/ 2147483646 w 1440"/>
              <a:gd name="T5" fmla="*/ 0 h 672"/>
              <a:gd name="T6" fmla="*/ 2147483646 w 1440"/>
              <a:gd name="T7" fmla="*/ 0 h 672"/>
              <a:gd name="T8" fmla="*/ 2147483646 w 1440"/>
              <a:gd name="T9" fmla="*/ 2147483646 h 6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672">
                <a:moveTo>
                  <a:pt x="0" y="672"/>
                </a:moveTo>
                <a:lnTo>
                  <a:pt x="336" y="672"/>
                </a:lnTo>
                <a:lnTo>
                  <a:pt x="336" y="0"/>
                </a:lnTo>
                <a:lnTo>
                  <a:pt x="1440" y="0"/>
                </a:lnTo>
                <a:lnTo>
                  <a:pt x="1440" y="288"/>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31"/>
          <p:cNvSpPr>
            <a:spLocks/>
          </p:cNvSpPr>
          <p:nvPr/>
        </p:nvSpPr>
        <p:spPr bwMode="auto">
          <a:xfrm>
            <a:off x="7381400" y="5051425"/>
            <a:ext cx="1536700" cy="619125"/>
          </a:xfrm>
          <a:custGeom>
            <a:avLst/>
            <a:gdLst>
              <a:gd name="T0" fmla="*/ 0 w 968"/>
              <a:gd name="T1" fmla="*/ 0 h 390"/>
              <a:gd name="T2" fmla="*/ 2147483646 w 968"/>
              <a:gd name="T3" fmla="*/ 0 h 390"/>
              <a:gd name="T4" fmla="*/ 2147483646 w 968"/>
              <a:gd name="T5" fmla="*/ 2147483646 h 390"/>
              <a:gd name="T6" fmla="*/ 2147483646 w 968"/>
              <a:gd name="T7" fmla="*/ 2147483646 h 390"/>
              <a:gd name="T8" fmla="*/ 2147483646 w 968"/>
              <a:gd name="T9" fmla="*/ 2147483646 h 3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390">
                <a:moveTo>
                  <a:pt x="0" y="0"/>
                </a:moveTo>
                <a:lnTo>
                  <a:pt x="624" y="0"/>
                </a:lnTo>
                <a:lnTo>
                  <a:pt x="624" y="390"/>
                </a:lnTo>
                <a:lnTo>
                  <a:pt x="852" y="388"/>
                </a:lnTo>
                <a:lnTo>
                  <a:pt x="968" y="272"/>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Freeform 32"/>
          <p:cNvSpPr>
            <a:spLocks/>
          </p:cNvSpPr>
          <p:nvPr/>
        </p:nvSpPr>
        <p:spPr bwMode="auto">
          <a:xfrm>
            <a:off x="7419500" y="5256213"/>
            <a:ext cx="3241675" cy="1173162"/>
          </a:xfrm>
          <a:custGeom>
            <a:avLst/>
            <a:gdLst>
              <a:gd name="T0" fmla="*/ 0 w 2042"/>
              <a:gd name="T1" fmla="*/ 0 h 739"/>
              <a:gd name="T2" fmla="*/ 2147483646 w 2042"/>
              <a:gd name="T3" fmla="*/ 0 h 739"/>
              <a:gd name="T4" fmla="*/ 2147483646 w 2042"/>
              <a:gd name="T5" fmla="*/ 2147483646 h 739"/>
              <a:gd name="T6" fmla="*/ 2147483646 w 2042"/>
              <a:gd name="T7" fmla="*/ 2147483646 h 739"/>
              <a:gd name="T8" fmla="*/ 2147483646 w 2042"/>
              <a:gd name="T9" fmla="*/ 2147483646 h 739"/>
              <a:gd name="T10" fmla="*/ 2147483646 w 2042"/>
              <a:gd name="T11" fmla="*/ 2147483646 h 7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2" h="739">
                <a:moveTo>
                  <a:pt x="0" y="0"/>
                </a:moveTo>
                <a:lnTo>
                  <a:pt x="340" y="0"/>
                </a:lnTo>
                <a:lnTo>
                  <a:pt x="340" y="738"/>
                </a:lnTo>
                <a:lnTo>
                  <a:pt x="2042" y="739"/>
                </a:lnTo>
                <a:lnTo>
                  <a:pt x="2042" y="265"/>
                </a:lnTo>
                <a:lnTo>
                  <a:pt x="1920" y="197"/>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Text Box 33"/>
          <p:cNvSpPr txBox="1">
            <a:spLocks noChangeArrowheads="1"/>
          </p:cNvSpPr>
          <p:nvPr/>
        </p:nvSpPr>
        <p:spPr bwMode="auto">
          <a:xfrm>
            <a:off x="10277000" y="3765550"/>
            <a:ext cx="7207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400" b="1">
                <a:solidFill>
                  <a:srgbClr val="000000"/>
                </a:solidFill>
              </a:rPr>
              <a:t>MG</a:t>
            </a:r>
          </a:p>
        </p:txBody>
      </p:sp>
      <p:sp>
        <p:nvSpPr>
          <p:cNvPr id="58" name="Line 34"/>
          <p:cNvSpPr>
            <a:spLocks noChangeShapeType="1"/>
          </p:cNvSpPr>
          <p:nvPr/>
        </p:nvSpPr>
        <p:spPr bwMode="auto">
          <a:xfrm>
            <a:off x="2809400" y="3692525"/>
            <a:ext cx="2917825"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9" name="Group 35"/>
          <p:cNvGrpSpPr>
            <a:grpSpLocks/>
          </p:cNvGrpSpPr>
          <p:nvPr/>
        </p:nvGrpSpPr>
        <p:grpSpPr bwMode="auto">
          <a:xfrm>
            <a:off x="5706587" y="3689350"/>
            <a:ext cx="1522413" cy="1481138"/>
            <a:chOff x="2065" y="1968"/>
            <a:chExt cx="959" cy="624"/>
          </a:xfrm>
        </p:grpSpPr>
        <p:sp>
          <p:nvSpPr>
            <p:cNvPr id="60" name="Freeform 36"/>
            <p:cNvSpPr>
              <a:spLocks/>
            </p:cNvSpPr>
            <p:nvPr/>
          </p:nvSpPr>
          <p:spPr bwMode="auto">
            <a:xfrm rot="10800000" flipH="1">
              <a:off x="2065" y="1968"/>
              <a:ext cx="479" cy="361"/>
            </a:xfrm>
            <a:custGeom>
              <a:avLst/>
              <a:gdLst>
                <a:gd name="T0" fmla="*/ 0 w 479"/>
                <a:gd name="T1" fmla="*/ 360 h 361"/>
                <a:gd name="T2" fmla="*/ 380 w 479"/>
                <a:gd name="T3" fmla="*/ 361 h 361"/>
                <a:gd name="T4" fmla="*/ 422 w 479"/>
                <a:gd name="T5" fmla="*/ 358 h 361"/>
                <a:gd name="T6" fmla="*/ 453 w 479"/>
                <a:gd name="T7" fmla="*/ 350 h 361"/>
                <a:gd name="T8" fmla="*/ 475 w 479"/>
                <a:gd name="T9" fmla="*/ 328 h 361"/>
                <a:gd name="T10" fmla="*/ 479 w 479"/>
                <a:gd name="T11" fmla="*/ 298 h 361"/>
                <a:gd name="T12" fmla="*/ 479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Freeform 37"/>
            <p:cNvSpPr>
              <a:spLocks/>
            </p:cNvSpPr>
            <p:nvPr/>
          </p:nvSpPr>
          <p:spPr bwMode="auto">
            <a:xfrm rot="10800000" flipV="1">
              <a:off x="2544" y="2233"/>
              <a:ext cx="480" cy="359"/>
            </a:xfrm>
            <a:custGeom>
              <a:avLst/>
              <a:gdLst>
                <a:gd name="T0" fmla="*/ 0 w 479"/>
                <a:gd name="T1" fmla="*/ 328 h 361"/>
                <a:gd name="T2" fmla="*/ 396 w 479"/>
                <a:gd name="T3" fmla="*/ 329 h 361"/>
                <a:gd name="T4" fmla="*/ 438 w 479"/>
                <a:gd name="T5" fmla="*/ 326 h 361"/>
                <a:gd name="T6" fmla="*/ 469 w 479"/>
                <a:gd name="T7" fmla="*/ 318 h 361"/>
                <a:gd name="T8" fmla="*/ 491 w 479"/>
                <a:gd name="T9" fmla="*/ 296 h 361"/>
                <a:gd name="T10" fmla="*/ 495 w 479"/>
                <a:gd name="T11" fmla="*/ 268 h 361"/>
                <a:gd name="T12" fmla="*/ 495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 name="Group 38"/>
          <p:cNvGrpSpPr>
            <a:grpSpLocks/>
          </p:cNvGrpSpPr>
          <p:nvPr/>
        </p:nvGrpSpPr>
        <p:grpSpPr bwMode="auto">
          <a:xfrm>
            <a:off x="7229000" y="5170488"/>
            <a:ext cx="1752600" cy="1157287"/>
            <a:chOff x="3024" y="2901"/>
            <a:chExt cx="1104" cy="729"/>
          </a:xfrm>
        </p:grpSpPr>
        <p:sp>
          <p:nvSpPr>
            <p:cNvPr id="63" name="Freeform 39"/>
            <p:cNvSpPr>
              <a:spLocks/>
            </p:cNvSpPr>
            <p:nvPr/>
          </p:nvSpPr>
          <p:spPr bwMode="auto">
            <a:xfrm flipV="1">
              <a:off x="3024" y="2901"/>
              <a:ext cx="518" cy="508"/>
            </a:xfrm>
            <a:custGeom>
              <a:avLst/>
              <a:gdLst>
                <a:gd name="T0" fmla="*/ 12453 w 419"/>
                <a:gd name="T1" fmla="*/ 0 h 462"/>
                <a:gd name="T2" fmla="*/ 12467 w 419"/>
                <a:gd name="T3" fmla="*/ 1658 h 462"/>
                <a:gd name="T4" fmla="*/ 12359 w 419"/>
                <a:gd name="T5" fmla="*/ 1848 h 462"/>
                <a:gd name="T6" fmla="*/ 12101 w 419"/>
                <a:gd name="T7" fmla="*/ 1990 h 462"/>
                <a:gd name="T8" fmla="*/ 11339 w 419"/>
                <a:gd name="T9" fmla="*/ 2096 h 462"/>
                <a:gd name="T10" fmla="*/ 10306 w 419"/>
                <a:gd name="T11" fmla="*/ 2110 h 462"/>
                <a:gd name="T12" fmla="*/ 0 w 419"/>
                <a:gd name="T13" fmla="*/ 2110 h 4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9" h="462">
                  <a:moveTo>
                    <a:pt x="418" y="0"/>
                  </a:moveTo>
                  <a:lnTo>
                    <a:pt x="419" y="363"/>
                  </a:lnTo>
                  <a:lnTo>
                    <a:pt x="416" y="405"/>
                  </a:lnTo>
                  <a:lnTo>
                    <a:pt x="406" y="436"/>
                  </a:lnTo>
                  <a:lnTo>
                    <a:pt x="381" y="458"/>
                  </a:lnTo>
                  <a:lnTo>
                    <a:pt x="346" y="462"/>
                  </a:lnTo>
                  <a:lnTo>
                    <a:pt x="0" y="462"/>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Freeform 40"/>
            <p:cNvSpPr>
              <a:spLocks/>
            </p:cNvSpPr>
            <p:nvPr/>
          </p:nvSpPr>
          <p:spPr bwMode="auto">
            <a:xfrm rot="5400000">
              <a:off x="3569" y="3071"/>
              <a:ext cx="528" cy="590"/>
            </a:xfrm>
            <a:custGeom>
              <a:avLst/>
              <a:gdLst>
                <a:gd name="T0" fmla="*/ 0 w 479"/>
                <a:gd name="T1" fmla="*/ 932622 h 361"/>
                <a:gd name="T2" fmla="*/ 1804 w 479"/>
                <a:gd name="T3" fmla="*/ 935616 h 361"/>
                <a:gd name="T4" fmla="*/ 2004 w 479"/>
                <a:gd name="T5" fmla="*/ 927248 h 361"/>
                <a:gd name="T6" fmla="*/ 2147 w 479"/>
                <a:gd name="T7" fmla="*/ 906933 h 361"/>
                <a:gd name="T8" fmla="*/ 2260 w 479"/>
                <a:gd name="T9" fmla="*/ 849842 h 361"/>
                <a:gd name="T10" fmla="*/ 2278 w 479"/>
                <a:gd name="T11" fmla="*/ 772140 h 361"/>
                <a:gd name="T12" fmla="*/ 2278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 name="Group 41"/>
          <p:cNvGrpSpPr>
            <a:grpSpLocks/>
          </p:cNvGrpSpPr>
          <p:nvPr/>
        </p:nvGrpSpPr>
        <p:grpSpPr bwMode="auto">
          <a:xfrm>
            <a:off x="5171600" y="4964113"/>
            <a:ext cx="2771775" cy="573087"/>
            <a:chOff x="1728" y="2771"/>
            <a:chExt cx="1776" cy="361"/>
          </a:xfrm>
        </p:grpSpPr>
        <p:sp>
          <p:nvSpPr>
            <p:cNvPr id="66" name="Line 42"/>
            <p:cNvSpPr>
              <a:spLocks noChangeShapeType="1"/>
            </p:cNvSpPr>
            <p:nvPr/>
          </p:nvSpPr>
          <p:spPr bwMode="auto">
            <a:xfrm>
              <a:off x="1989" y="2772"/>
              <a:ext cx="1515"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Freeform 43"/>
            <p:cNvSpPr>
              <a:spLocks/>
            </p:cNvSpPr>
            <p:nvPr/>
          </p:nvSpPr>
          <p:spPr bwMode="auto">
            <a:xfrm rot="10800000">
              <a:off x="1728" y="2771"/>
              <a:ext cx="385" cy="361"/>
            </a:xfrm>
            <a:custGeom>
              <a:avLst/>
              <a:gdLst>
                <a:gd name="T0" fmla="*/ 0 w 479"/>
                <a:gd name="T1" fmla="*/ 360 h 361"/>
                <a:gd name="T2" fmla="*/ 11 w 479"/>
                <a:gd name="T3" fmla="*/ 361 h 361"/>
                <a:gd name="T4" fmla="*/ 13 w 479"/>
                <a:gd name="T5" fmla="*/ 358 h 361"/>
                <a:gd name="T6" fmla="*/ 14 w 479"/>
                <a:gd name="T7" fmla="*/ 350 h 361"/>
                <a:gd name="T8" fmla="*/ 14 w 479"/>
                <a:gd name="T9" fmla="*/ 328 h 361"/>
                <a:gd name="T10" fmla="*/ 14 w 479"/>
                <a:gd name="T11" fmla="*/ 298 h 361"/>
                <a:gd name="T12" fmla="*/ 14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8" name="Group 44"/>
          <p:cNvGrpSpPr>
            <a:grpSpLocks/>
          </p:cNvGrpSpPr>
          <p:nvPr/>
        </p:nvGrpSpPr>
        <p:grpSpPr bwMode="auto">
          <a:xfrm>
            <a:off x="2936400" y="5527675"/>
            <a:ext cx="2236787" cy="828675"/>
            <a:chOff x="432" y="3120"/>
            <a:chExt cx="1297" cy="528"/>
          </a:xfrm>
        </p:grpSpPr>
        <p:sp>
          <p:nvSpPr>
            <p:cNvPr id="69" name="Line 45"/>
            <p:cNvSpPr>
              <a:spLocks noChangeShapeType="1"/>
            </p:cNvSpPr>
            <p:nvPr/>
          </p:nvSpPr>
          <p:spPr bwMode="auto">
            <a:xfrm>
              <a:off x="432" y="3648"/>
              <a:ext cx="1200" cy="0"/>
            </a:xfrm>
            <a:prstGeom prst="line">
              <a:avLst/>
            </a:prstGeom>
            <a:noFill/>
            <a:ln w="762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Freeform 46"/>
            <p:cNvSpPr>
              <a:spLocks/>
            </p:cNvSpPr>
            <p:nvPr/>
          </p:nvSpPr>
          <p:spPr bwMode="auto">
            <a:xfrm>
              <a:off x="1344" y="3120"/>
              <a:ext cx="385" cy="528"/>
            </a:xfrm>
            <a:custGeom>
              <a:avLst/>
              <a:gdLst>
                <a:gd name="T0" fmla="*/ 0 w 479"/>
                <a:gd name="T1" fmla="*/ 158122 h 361"/>
                <a:gd name="T2" fmla="*/ 11 w 479"/>
                <a:gd name="T3" fmla="*/ 158226 h 361"/>
                <a:gd name="T4" fmla="*/ 13 w 479"/>
                <a:gd name="T5" fmla="*/ 156981 h 361"/>
                <a:gd name="T6" fmla="*/ 14 w 479"/>
                <a:gd name="T7" fmla="*/ 153522 h 361"/>
                <a:gd name="T8" fmla="*/ 14 w 479"/>
                <a:gd name="T9" fmla="*/ 143922 h 361"/>
                <a:gd name="T10" fmla="*/ 14 w 479"/>
                <a:gd name="T11" fmla="*/ 130752 h 361"/>
                <a:gd name="T12" fmla="*/ 14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1" name="Line 47"/>
          <p:cNvSpPr>
            <a:spLocks noChangeShapeType="1"/>
          </p:cNvSpPr>
          <p:nvPr/>
        </p:nvSpPr>
        <p:spPr bwMode="auto">
          <a:xfrm>
            <a:off x="7851300" y="1558925"/>
            <a:ext cx="0" cy="137160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Oval 48"/>
          <p:cNvSpPr>
            <a:spLocks noChangeArrowheads="1"/>
          </p:cNvSpPr>
          <p:nvPr/>
        </p:nvSpPr>
        <p:spPr bwMode="auto">
          <a:xfrm>
            <a:off x="7771925" y="2139950"/>
            <a:ext cx="152400" cy="152400"/>
          </a:xfrm>
          <a:prstGeom prst="ellipse">
            <a:avLst/>
          </a:prstGeom>
          <a:gradFill rotWithShape="0">
            <a:gsLst>
              <a:gs pos="0">
                <a:srgbClr val="FF8F8F"/>
              </a:gs>
              <a:gs pos="100000">
                <a:srgbClr val="FF0000"/>
              </a:gs>
            </a:gsLst>
            <a:path path="shape">
              <a:fillToRect l="50000" t="50000" r="50000" b="50000"/>
            </a:path>
          </a:gradFill>
          <a:ln w="635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73" name="Group 49"/>
          <p:cNvGrpSpPr>
            <a:grpSpLocks/>
          </p:cNvGrpSpPr>
          <p:nvPr/>
        </p:nvGrpSpPr>
        <p:grpSpPr bwMode="auto">
          <a:xfrm>
            <a:off x="5506562" y="4165600"/>
            <a:ext cx="728663" cy="387350"/>
            <a:chOff x="1939" y="2268"/>
            <a:chExt cx="459" cy="244"/>
          </a:xfrm>
        </p:grpSpPr>
        <p:sp>
          <p:nvSpPr>
            <p:cNvPr id="74" name="Rectangle 50"/>
            <p:cNvSpPr>
              <a:spLocks noChangeArrowheads="1"/>
            </p:cNvSpPr>
            <p:nvPr/>
          </p:nvSpPr>
          <p:spPr bwMode="auto">
            <a:xfrm>
              <a:off x="1939" y="2286"/>
              <a:ext cx="269" cy="1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eaLnBrk="1" hangingPunct="1"/>
              <a:r>
                <a:rPr lang="en-US" altLang="zh-CN" sz="1800" b="1">
                  <a:solidFill>
                    <a:srgbClr val="FF0000"/>
                  </a:solidFill>
                </a:rPr>
                <a:t>ON</a:t>
              </a:r>
            </a:p>
          </p:txBody>
        </p:sp>
        <p:sp>
          <p:nvSpPr>
            <p:cNvPr id="75" name="Rectangle 51"/>
            <p:cNvSpPr>
              <a:spLocks noChangeArrowheads="1"/>
            </p:cNvSpPr>
            <p:nvPr/>
          </p:nvSpPr>
          <p:spPr bwMode="auto">
            <a:xfrm>
              <a:off x="2258" y="2268"/>
              <a:ext cx="140" cy="244"/>
            </a:xfrm>
            <a:prstGeom prst="rect">
              <a:avLst/>
            </a:prstGeom>
            <a:solidFill>
              <a:srgbClr val="FF3300"/>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grpSp>
        <p:nvGrpSpPr>
          <p:cNvPr id="76" name="Group 52"/>
          <p:cNvGrpSpPr>
            <a:grpSpLocks/>
          </p:cNvGrpSpPr>
          <p:nvPr/>
        </p:nvGrpSpPr>
        <p:grpSpPr bwMode="auto">
          <a:xfrm>
            <a:off x="4211162" y="5597525"/>
            <a:ext cx="735013" cy="387350"/>
            <a:chOff x="1123" y="3170"/>
            <a:chExt cx="463" cy="244"/>
          </a:xfrm>
        </p:grpSpPr>
        <p:sp>
          <p:nvSpPr>
            <p:cNvPr id="77" name="Rectangle 53"/>
            <p:cNvSpPr>
              <a:spLocks noChangeArrowheads="1"/>
            </p:cNvSpPr>
            <p:nvPr/>
          </p:nvSpPr>
          <p:spPr bwMode="auto">
            <a:xfrm>
              <a:off x="1123" y="3198"/>
              <a:ext cx="269" cy="1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eaLnBrk="1" hangingPunct="1"/>
              <a:r>
                <a:rPr lang="en-US" altLang="zh-CN" sz="1800" b="1">
                  <a:solidFill>
                    <a:srgbClr val="FF0000"/>
                  </a:solidFill>
                </a:rPr>
                <a:t>ON</a:t>
              </a:r>
            </a:p>
          </p:txBody>
        </p:sp>
        <p:sp>
          <p:nvSpPr>
            <p:cNvPr id="78" name="Rectangle 54"/>
            <p:cNvSpPr>
              <a:spLocks noChangeArrowheads="1"/>
            </p:cNvSpPr>
            <p:nvPr/>
          </p:nvSpPr>
          <p:spPr bwMode="auto">
            <a:xfrm>
              <a:off x="1446" y="3170"/>
              <a:ext cx="140" cy="244"/>
            </a:xfrm>
            <a:prstGeom prst="rect">
              <a:avLst/>
            </a:prstGeom>
            <a:solidFill>
              <a:srgbClr val="FF3300"/>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sp>
        <p:nvSpPr>
          <p:cNvPr id="79" name="Freeform 55"/>
          <p:cNvSpPr>
            <a:spLocks/>
          </p:cNvSpPr>
          <p:nvPr/>
        </p:nvSpPr>
        <p:spPr bwMode="auto">
          <a:xfrm flipV="1">
            <a:off x="8980012" y="6038850"/>
            <a:ext cx="1601788" cy="288925"/>
          </a:xfrm>
          <a:custGeom>
            <a:avLst/>
            <a:gdLst>
              <a:gd name="T0" fmla="*/ 0 w 968"/>
              <a:gd name="T1" fmla="*/ 2147483646 h 419"/>
              <a:gd name="T2" fmla="*/ 2147483646 w 968"/>
              <a:gd name="T3" fmla="*/ 0 h 419"/>
              <a:gd name="T4" fmla="*/ 2147483646 w 968"/>
              <a:gd name="T5" fmla="*/ 2147483646 h 419"/>
              <a:gd name="T6" fmla="*/ 2147483646 w 968"/>
              <a:gd name="T7" fmla="*/ 2147483646 h 419"/>
              <a:gd name="T8" fmla="*/ 2147483646 w 968"/>
              <a:gd name="T9" fmla="*/ 2147483646 h 419"/>
              <a:gd name="T10" fmla="*/ 2147483646 w 968"/>
              <a:gd name="T11" fmla="*/ 2147483646 h 419"/>
              <a:gd name="T12" fmla="*/ 2147483646 w 968"/>
              <a:gd name="T13" fmla="*/ 2147483646 h 4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8" h="419">
                <a:moveTo>
                  <a:pt x="0" y="2"/>
                </a:moveTo>
                <a:lnTo>
                  <a:pt x="869" y="0"/>
                </a:lnTo>
                <a:lnTo>
                  <a:pt x="911" y="3"/>
                </a:lnTo>
                <a:lnTo>
                  <a:pt x="942" y="13"/>
                </a:lnTo>
                <a:lnTo>
                  <a:pt x="964" y="38"/>
                </a:lnTo>
                <a:lnTo>
                  <a:pt x="968" y="73"/>
                </a:lnTo>
                <a:lnTo>
                  <a:pt x="968" y="419"/>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56"/>
          <p:cNvGrpSpPr>
            <a:grpSpLocks/>
          </p:cNvGrpSpPr>
          <p:nvPr/>
        </p:nvGrpSpPr>
        <p:grpSpPr bwMode="auto">
          <a:xfrm>
            <a:off x="8908575" y="4756150"/>
            <a:ext cx="1676400" cy="1082675"/>
            <a:chOff x="4194" y="2640"/>
            <a:chExt cx="1056" cy="682"/>
          </a:xfrm>
        </p:grpSpPr>
        <p:grpSp>
          <p:nvGrpSpPr>
            <p:cNvPr id="81" name="Group 57"/>
            <p:cNvGrpSpPr>
              <a:grpSpLocks/>
            </p:cNvGrpSpPr>
            <p:nvPr/>
          </p:nvGrpSpPr>
          <p:grpSpPr bwMode="auto">
            <a:xfrm>
              <a:off x="4194" y="2904"/>
              <a:ext cx="1056" cy="192"/>
              <a:chOff x="4082" y="2904"/>
              <a:chExt cx="1056" cy="192"/>
            </a:xfrm>
          </p:grpSpPr>
          <p:grpSp>
            <p:nvGrpSpPr>
              <p:cNvPr id="84" name="Group 58"/>
              <p:cNvGrpSpPr>
                <a:grpSpLocks/>
              </p:cNvGrpSpPr>
              <p:nvPr/>
            </p:nvGrpSpPr>
            <p:grpSpPr bwMode="auto">
              <a:xfrm rot="14400000" flipH="1">
                <a:off x="4281" y="2780"/>
                <a:ext cx="117" cy="516"/>
                <a:chOff x="2573" y="224"/>
                <a:chExt cx="318" cy="517"/>
              </a:xfrm>
            </p:grpSpPr>
            <p:sp>
              <p:nvSpPr>
                <p:cNvPr id="89" name="Freeform 59"/>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0" name="Freeform 60"/>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1" name="Freeform 61"/>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85" name="Group 62"/>
              <p:cNvGrpSpPr>
                <a:grpSpLocks/>
              </p:cNvGrpSpPr>
              <p:nvPr/>
            </p:nvGrpSpPr>
            <p:grpSpPr bwMode="auto">
              <a:xfrm rot="7200000" flipH="1">
                <a:off x="4821" y="2705"/>
                <a:ext cx="117" cy="516"/>
                <a:chOff x="2573" y="224"/>
                <a:chExt cx="318" cy="517"/>
              </a:xfrm>
            </p:grpSpPr>
            <p:sp>
              <p:nvSpPr>
                <p:cNvPr id="86" name="Freeform 63"/>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7" name="Freeform 64"/>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8" name="Freeform 65"/>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sp>
          <p:nvSpPr>
            <p:cNvPr id="82" name="Text Box 66"/>
            <p:cNvSpPr txBox="1">
              <a:spLocks noChangeArrowheads="1"/>
            </p:cNvSpPr>
            <p:nvPr/>
          </p:nvSpPr>
          <p:spPr bwMode="auto">
            <a:xfrm>
              <a:off x="4480" y="3072"/>
              <a:ext cx="2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V</a:t>
              </a:r>
            </a:p>
          </p:txBody>
        </p:sp>
        <p:sp>
          <p:nvSpPr>
            <p:cNvPr id="83" name="Text Box 67"/>
            <p:cNvSpPr txBox="1">
              <a:spLocks noChangeArrowheads="1"/>
            </p:cNvSpPr>
            <p:nvPr/>
          </p:nvSpPr>
          <p:spPr bwMode="auto">
            <a:xfrm>
              <a:off x="4903" y="2640"/>
              <a:ext cx="29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W</a:t>
              </a:r>
            </a:p>
          </p:txBody>
        </p:sp>
      </p:grpSp>
      <p:grpSp>
        <p:nvGrpSpPr>
          <p:cNvPr id="92" name="Group 68"/>
          <p:cNvGrpSpPr>
            <a:grpSpLocks/>
          </p:cNvGrpSpPr>
          <p:nvPr/>
        </p:nvGrpSpPr>
        <p:grpSpPr bwMode="auto">
          <a:xfrm>
            <a:off x="8908575" y="4756150"/>
            <a:ext cx="1676400" cy="1082675"/>
            <a:chOff x="4194" y="2640"/>
            <a:chExt cx="1056" cy="682"/>
          </a:xfrm>
        </p:grpSpPr>
        <p:grpSp>
          <p:nvGrpSpPr>
            <p:cNvPr id="93" name="Group 69"/>
            <p:cNvGrpSpPr>
              <a:grpSpLocks/>
            </p:cNvGrpSpPr>
            <p:nvPr/>
          </p:nvGrpSpPr>
          <p:grpSpPr bwMode="auto">
            <a:xfrm>
              <a:off x="4194" y="2904"/>
              <a:ext cx="1056" cy="192"/>
              <a:chOff x="4082" y="2904"/>
              <a:chExt cx="1056" cy="192"/>
            </a:xfrm>
          </p:grpSpPr>
          <p:grpSp>
            <p:nvGrpSpPr>
              <p:cNvPr id="96" name="Group 70"/>
              <p:cNvGrpSpPr>
                <a:grpSpLocks/>
              </p:cNvGrpSpPr>
              <p:nvPr/>
            </p:nvGrpSpPr>
            <p:grpSpPr bwMode="auto">
              <a:xfrm rot="14400000" flipH="1">
                <a:off x="4281" y="2780"/>
                <a:ext cx="117" cy="516"/>
                <a:chOff x="2573" y="224"/>
                <a:chExt cx="318" cy="517"/>
              </a:xfrm>
            </p:grpSpPr>
            <p:sp>
              <p:nvSpPr>
                <p:cNvPr id="101" name="Freeform 71"/>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2" name="Freeform 72"/>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3" name="Freeform 73"/>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97" name="Group 74"/>
              <p:cNvGrpSpPr>
                <a:grpSpLocks/>
              </p:cNvGrpSpPr>
              <p:nvPr/>
            </p:nvGrpSpPr>
            <p:grpSpPr bwMode="auto">
              <a:xfrm rot="7200000" flipH="1">
                <a:off x="4821" y="2705"/>
                <a:ext cx="117" cy="516"/>
                <a:chOff x="2573" y="224"/>
                <a:chExt cx="318" cy="517"/>
              </a:xfrm>
            </p:grpSpPr>
            <p:sp>
              <p:nvSpPr>
                <p:cNvPr id="98" name="Freeform 75"/>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9" name="Freeform 76"/>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0" name="Freeform 77"/>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sp>
          <p:nvSpPr>
            <p:cNvPr id="94" name="Text Box 78"/>
            <p:cNvSpPr txBox="1">
              <a:spLocks noChangeArrowheads="1"/>
            </p:cNvSpPr>
            <p:nvPr/>
          </p:nvSpPr>
          <p:spPr bwMode="auto">
            <a:xfrm>
              <a:off x="4480" y="3072"/>
              <a:ext cx="2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V</a:t>
              </a:r>
            </a:p>
          </p:txBody>
        </p:sp>
        <p:sp>
          <p:nvSpPr>
            <p:cNvPr id="95" name="Text Box 79"/>
            <p:cNvSpPr txBox="1">
              <a:spLocks noChangeArrowheads="1"/>
            </p:cNvSpPr>
            <p:nvPr/>
          </p:nvSpPr>
          <p:spPr bwMode="auto">
            <a:xfrm>
              <a:off x="4903" y="2640"/>
              <a:ext cx="29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W</a:t>
              </a:r>
            </a:p>
          </p:txBody>
        </p:sp>
      </p:grpSp>
      <p:sp>
        <p:nvSpPr>
          <p:cNvPr id="104" name="Freeform 80"/>
          <p:cNvSpPr>
            <a:spLocks/>
          </p:cNvSpPr>
          <p:nvPr/>
        </p:nvSpPr>
        <p:spPr bwMode="auto">
          <a:xfrm>
            <a:off x="8624412" y="5137150"/>
            <a:ext cx="1957388" cy="911225"/>
          </a:xfrm>
          <a:custGeom>
            <a:avLst/>
            <a:gdLst>
              <a:gd name="T0" fmla="*/ 0 w 1233"/>
              <a:gd name="T1" fmla="*/ 2147483646 h 574"/>
              <a:gd name="T2" fmla="*/ 2147483646 w 1233"/>
              <a:gd name="T3" fmla="*/ 2147483646 h 574"/>
              <a:gd name="T4" fmla="*/ 2147483646 w 1233"/>
              <a:gd name="T5" fmla="*/ 0 h 574"/>
              <a:gd name="T6" fmla="*/ 2147483646 w 1233"/>
              <a:gd name="T7" fmla="*/ 2147483646 h 574"/>
              <a:gd name="T8" fmla="*/ 2147483646 w 1233"/>
              <a:gd name="T9" fmla="*/ 2147483646 h 574"/>
              <a:gd name="T10" fmla="*/ 2147483646 w 1233"/>
              <a:gd name="T11" fmla="*/ 2147483646 h 574"/>
              <a:gd name="T12" fmla="*/ 2147483646 w 1233"/>
              <a:gd name="T13" fmla="*/ 2147483646 h 574"/>
              <a:gd name="T14" fmla="*/ 2147483646 w 1233"/>
              <a:gd name="T15" fmla="*/ 2147483646 h 5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33" h="574">
                <a:moveTo>
                  <a:pt x="0" y="267"/>
                </a:moveTo>
                <a:lnTo>
                  <a:pt x="27" y="267"/>
                </a:lnTo>
                <a:lnTo>
                  <a:pt x="438" y="0"/>
                </a:lnTo>
                <a:lnTo>
                  <a:pt x="498" y="3"/>
                </a:lnTo>
                <a:lnTo>
                  <a:pt x="1195" y="358"/>
                </a:lnTo>
                <a:lnTo>
                  <a:pt x="1227" y="371"/>
                </a:lnTo>
                <a:lnTo>
                  <a:pt x="1233" y="390"/>
                </a:lnTo>
                <a:lnTo>
                  <a:pt x="1233" y="574"/>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Text Box 95"/>
          <p:cNvSpPr txBox="1">
            <a:spLocks noChangeArrowheads="1"/>
          </p:cNvSpPr>
          <p:nvPr/>
        </p:nvSpPr>
        <p:spPr bwMode="auto">
          <a:xfrm>
            <a:off x="4028600" y="2941638"/>
            <a:ext cx="12192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800">
                <a:solidFill>
                  <a:srgbClr val="000000"/>
                </a:solidFill>
              </a:rPr>
              <a:t>变频器</a:t>
            </a:r>
          </a:p>
        </p:txBody>
      </p:sp>
      <p:sp>
        <p:nvSpPr>
          <p:cNvPr id="106" name="文本框 105"/>
          <p:cNvSpPr txBox="1"/>
          <p:nvPr/>
        </p:nvSpPr>
        <p:spPr>
          <a:xfrm>
            <a:off x="1120181" y="4671983"/>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马达运作</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92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500"/>
                                  </p:stCondLst>
                                  <p:childTnLst>
                                    <p:set>
                                      <p:cBhvr>
                                        <p:cTn id="6" dur="1" fill="hold">
                                          <p:stCondLst>
                                            <p:cond delay="0"/>
                                          </p:stCondLst>
                                        </p:cTn>
                                        <p:tgtEl>
                                          <p:spTgt spid="73"/>
                                        </p:tgtEl>
                                        <p:attrNameLst>
                                          <p:attrName>style.visibility</p:attrName>
                                        </p:attrNameLst>
                                      </p:cBhvr>
                                      <p:to>
                                        <p:strVal val="visible"/>
                                      </p:to>
                                    </p:set>
                                    <p:animEffect transition="in" filter="randombar(horizontal)">
                                      <p:cBhvr>
                                        <p:cTn id="7" dur="500"/>
                                        <p:tgtEl>
                                          <p:spTgt spid="73"/>
                                        </p:tgtEl>
                                      </p:cBhvr>
                                    </p:animEffect>
                                  </p:childTnLst>
                                </p:cTn>
                              </p:par>
                            </p:childTnLst>
                          </p:cTn>
                        </p:par>
                        <p:par>
                          <p:cTn id="8" fill="hold">
                            <p:stCondLst>
                              <p:cond delay="1000"/>
                            </p:stCondLst>
                            <p:childTnLst>
                              <p:par>
                                <p:cTn id="9" presetID="14" presetClass="entr" presetSubtype="10" fill="hold" nodeType="afterEffect">
                                  <p:stCondLst>
                                    <p:cond delay="500"/>
                                  </p:stCondLst>
                                  <p:childTnLst>
                                    <p:set>
                                      <p:cBhvr>
                                        <p:cTn id="10" dur="1" fill="hold">
                                          <p:stCondLst>
                                            <p:cond delay="0"/>
                                          </p:stCondLst>
                                        </p:cTn>
                                        <p:tgtEl>
                                          <p:spTgt spid="76"/>
                                        </p:tgtEl>
                                        <p:attrNameLst>
                                          <p:attrName>style.visibility</p:attrName>
                                        </p:attrNameLst>
                                      </p:cBhvr>
                                      <p:to>
                                        <p:strVal val="visible"/>
                                      </p:to>
                                    </p:set>
                                    <p:animEffect transition="in" filter="randombar(horizontal)">
                                      <p:cBhvr>
                                        <p:cTn id="11" dur="500"/>
                                        <p:tgtEl>
                                          <p:spTgt spid="76"/>
                                        </p:tgtEl>
                                      </p:cBhvr>
                                    </p:animEffect>
                                  </p:childTnLst>
                                </p:cTn>
                              </p:par>
                            </p:childTnLst>
                          </p:cTn>
                        </p:par>
                        <p:par>
                          <p:cTn id="12" fill="hold">
                            <p:stCondLst>
                              <p:cond delay="2000"/>
                            </p:stCondLst>
                            <p:childTnLst>
                              <p:par>
                                <p:cTn id="13" presetID="22" presetClass="entr" presetSubtype="8" fill="hold" grpId="0" nodeType="afterEffect">
                                  <p:stCondLst>
                                    <p:cond delay="100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par>
                          <p:cTn id="16" fill="hold">
                            <p:stCondLst>
                              <p:cond delay="3500"/>
                            </p:stCondLst>
                            <p:childTnLst>
                              <p:par>
                                <p:cTn id="17" presetID="18" presetClass="entr" presetSubtype="6"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strips(downRight)">
                                      <p:cBhvr>
                                        <p:cTn id="19" dur="500"/>
                                        <p:tgtEl>
                                          <p:spTgt spid="59"/>
                                        </p:tgtEl>
                                      </p:cBhvr>
                                    </p:animEffect>
                                  </p:childTnLst>
                                </p:cTn>
                              </p:par>
                            </p:childTnLst>
                          </p:cTn>
                        </p:par>
                        <p:par>
                          <p:cTn id="20" fill="hold">
                            <p:stCondLst>
                              <p:cond delay="4000"/>
                            </p:stCondLst>
                            <p:childTnLst>
                              <p:par>
                                <p:cTn id="21" presetID="18" presetClass="entr" presetSubtype="6"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strips(downRight)">
                                      <p:cBhvr>
                                        <p:cTn id="23" dur="500"/>
                                        <p:tgtEl>
                                          <p:spTgt spid="62"/>
                                        </p:tgtEl>
                                      </p:cBhvr>
                                    </p:animEffect>
                                  </p:childTnLst>
                                </p:cTn>
                              </p:par>
                            </p:childTnLst>
                          </p:cTn>
                        </p:par>
                        <p:par>
                          <p:cTn id="24" fill="hold">
                            <p:stCondLst>
                              <p:cond delay="4500"/>
                            </p:stCondLst>
                            <p:childTnLst>
                              <p:par>
                                <p:cTn id="25" presetID="18" presetClass="entr" presetSubtype="3"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strips(upRight)">
                                      <p:cBhvr>
                                        <p:cTn id="27" dur="500"/>
                                        <p:tgtEl>
                                          <p:spTgt spid="79"/>
                                        </p:tgtEl>
                                      </p:cBhvr>
                                    </p:animEffect>
                                  </p:childTnLst>
                                </p:cTn>
                              </p:par>
                            </p:childTnLst>
                          </p:cTn>
                        </p:par>
                        <p:par>
                          <p:cTn id="28" fill="hold">
                            <p:stCondLst>
                              <p:cond delay="5000"/>
                            </p:stCondLst>
                            <p:childTnLst>
                              <p:par>
                                <p:cTn id="29" presetID="22" presetClass="entr" presetSubtype="2" fill="hold" grpId="0" nodeType="after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wipe(right)">
                                      <p:cBhvr>
                                        <p:cTn id="31" dur="500"/>
                                        <p:tgtEl>
                                          <p:spTgt spid="104"/>
                                        </p:tgtEl>
                                      </p:cBhvr>
                                    </p:animEffect>
                                  </p:childTnLst>
                                </p:cTn>
                              </p:par>
                            </p:childTnLst>
                          </p:cTn>
                        </p:par>
                        <p:par>
                          <p:cTn id="32" fill="hold">
                            <p:stCondLst>
                              <p:cond delay="5500"/>
                            </p:stCondLst>
                            <p:childTnLst>
                              <p:par>
                                <p:cTn id="33" presetID="18" presetClass="entr" presetSubtype="9"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strips(upLeft)">
                                      <p:cBhvr>
                                        <p:cTn id="35" dur="500"/>
                                        <p:tgtEl>
                                          <p:spTgt spid="31"/>
                                        </p:tgtEl>
                                      </p:cBhvr>
                                    </p:animEffect>
                                  </p:childTnLst>
                                </p:cTn>
                              </p:par>
                            </p:childTnLst>
                          </p:cTn>
                        </p:par>
                        <p:par>
                          <p:cTn id="36" fill="hold">
                            <p:stCondLst>
                              <p:cond delay="6000"/>
                            </p:stCondLst>
                            <p:childTnLst>
                              <p:par>
                                <p:cTn id="37" presetID="18" presetClass="entr" presetSubtype="12"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strips(downLeft)">
                                      <p:cBhvr>
                                        <p:cTn id="39" dur="500"/>
                                        <p:tgtEl>
                                          <p:spTgt spid="65"/>
                                        </p:tgtEl>
                                      </p:cBhvr>
                                    </p:animEffect>
                                  </p:childTnLst>
                                </p:cTn>
                              </p:par>
                            </p:childTnLst>
                          </p:cTn>
                        </p:par>
                        <p:par>
                          <p:cTn id="40" fill="hold">
                            <p:stCondLst>
                              <p:cond delay="6500"/>
                            </p:stCondLst>
                            <p:childTnLst>
                              <p:par>
                                <p:cTn id="41" presetID="18" presetClass="entr" presetSubtype="12" fill="hold"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strips(downLeft)">
                                      <p:cBhvr>
                                        <p:cTn id="43" dur="500"/>
                                        <p:tgtEl>
                                          <p:spTgt spid="68"/>
                                        </p:tgtEl>
                                      </p:cBhvr>
                                    </p:animEffect>
                                  </p:childTnLst>
                                </p:cTn>
                              </p:par>
                            </p:childTnLst>
                          </p:cTn>
                        </p:par>
                        <p:par>
                          <p:cTn id="44" fill="hold">
                            <p:stCondLst>
                              <p:cond delay="7000"/>
                            </p:stCondLst>
                            <p:childTnLst>
                              <p:par>
                                <p:cTn id="45" presetID="1" presetClass="entr" presetSubtype="0" fill="hold" nodeType="afterEffect">
                                  <p:stCondLst>
                                    <p:cond delay="500"/>
                                  </p:stCondLst>
                                  <p:childTnLst>
                                    <p:set>
                                      <p:cBhvr>
                                        <p:cTn id="46" dur="1" fill="hold">
                                          <p:stCondLst>
                                            <p:cond delay="499"/>
                                          </p:stCondLst>
                                        </p:cTn>
                                        <p:tgtEl>
                                          <p:spTgt spid="80"/>
                                        </p:tgtEl>
                                        <p:attrNameLst>
                                          <p:attrName>style.visibility</p:attrName>
                                        </p:attrNameLst>
                                      </p:cBhvr>
                                      <p:to>
                                        <p:strVal val="visible"/>
                                      </p:to>
                                    </p:set>
                                  </p:childTnLst>
                                  <p:subTnLst>
                                    <p:set>
                                      <p:cBhvr override="childStyle">
                                        <p:cTn dur="1" fill="hold" display="0" masterRel="sameClick" afterEffect="1">
                                          <p:stCondLst>
                                            <p:cond evt="end" delay="0">
                                              <p:tn val="45"/>
                                            </p:cond>
                                          </p:stCondLst>
                                        </p:cTn>
                                        <p:tgtEl>
                                          <p:spTgt spid="80"/>
                                        </p:tgtEl>
                                        <p:attrNameLst>
                                          <p:attrName>style.visibility</p:attrName>
                                        </p:attrNameLst>
                                      </p:cBhvr>
                                      <p:to>
                                        <p:strVal val="hidden"/>
                                      </p:to>
                                    </p:set>
                                  </p:subTnLst>
                                </p:cTn>
                              </p:par>
                            </p:childTnLst>
                          </p:cTn>
                        </p:par>
                        <p:par>
                          <p:cTn id="47" fill="hold">
                            <p:stCondLst>
                              <p:cond delay="8000"/>
                            </p:stCondLst>
                            <p:childTnLst>
                              <p:par>
                                <p:cTn id="48" presetID="1" presetClass="entr" presetSubtype="0" fill="hold" nodeType="afterEffect">
                                  <p:stCondLst>
                                    <p:cond delay="1000"/>
                                  </p:stCondLst>
                                  <p:childTnLst>
                                    <p:set>
                                      <p:cBhvr>
                                        <p:cTn id="49" dur="1" fill="hold">
                                          <p:stCondLst>
                                            <p:cond delay="499"/>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79" grpId="0" animBg="1"/>
      <p:bldP spid="10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20" name="矩形 19"/>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22" name="图片 21"/>
          <p:cNvPicPr>
            <a:picLocks noChangeAspect="1"/>
          </p:cNvPicPr>
          <p:nvPr/>
        </p:nvPicPr>
        <p:blipFill>
          <a:blip r:embed="rId2"/>
          <a:stretch>
            <a:fillRect/>
          </a:stretch>
        </p:blipFill>
        <p:spPr>
          <a:xfrm>
            <a:off x="-8255" y="1034031"/>
            <a:ext cx="543560" cy="426085"/>
          </a:xfrm>
          <a:prstGeom prst="rect">
            <a:avLst/>
          </a:prstGeom>
        </p:spPr>
      </p:pic>
      <p:sp>
        <p:nvSpPr>
          <p:cNvPr id="25" name="L 形 24"/>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L 形 25"/>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1920000" y="1658237"/>
            <a:ext cx="1107996"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变频器</a:t>
            </a:r>
            <a:endParaRPr lang="zh-CN" altLang="en-US" sz="2400"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1120181" y="4671983"/>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马达运作</a:t>
            </a:r>
            <a:endParaRPr lang="zh-CN" altLang="en-US" sz="2000" dirty="0">
              <a:latin typeface="微软雅黑" panose="020B0503020204020204" pitchFamily="34" charset="-122"/>
              <a:ea typeface="微软雅黑" panose="020B0503020204020204" pitchFamily="34" charset="-122"/>
            </a:endParaRPr>
          </a:p>
        </p:txBody>
      </p:sp>
      <p:sp>
        <p:nvSpPr>
          <p:cNvPr id="62" name="Rectangle 2" descr="Newsprint"/>
          <p:cNvSpPr>
            <a:spLocks noChangeArrowheads="1"/>
          </p:cNvSpPr>
          <p:nvPr/>
        </p:nvSpPr>
        <p:spPr bwMode="auto">
          <a:xfrm>
            <a:off x="2754000" y="2241550"/>
            <a:ext cx="8382000" cy="4572000"/>
          </a:xfrm>
          <a:prstGeom prst="rect">
            <a:avLst/>
          </a:prstGeom>
          <a:blipFill dpi="0" rotWithShape="0">
            <a:blip r:embed="rId3"/>
            <a:srcRect/>
            <a:tile tx="0" ty="0" sx="100000" sy="100000" flip="none" algn="tl"/>
          </a:blipFill>
          <a:ln>
            <a:noFill/>
          </a:ln>
          <a:effectLst>
            <a:outerShdw dist="81320" dir="3080412" algn="ctr" rotWithShape="0">
              <a:schemeClr val="bg2"/>
            </a:outerShdw>
          </a:effectLst>
          <a:extLst>
            <a:ext uri="{91240B29-F687-4F45-9708-019B960494DF}">
              <a14:hiddenLine xmlns:a14="http://schemas.microsoft.com/office/drawing/2010/main" w="101600">
                <a:solidFill>
                  <a:schemeClr val="folHlink"/>
                </a:solidFill>
                <a:miter lim="800000"/>
                <a:headEnd/>
                <a:tailEnd/>
              </a14:hiddenLine>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63" name="Oval 5"/>
          <p:cNvSpPr>
            <a:spLocks noChangeArrowheads="1"/>
          </p:cNvSpPr>
          <p:nvPr/>
        </p:nvSpPr>
        <p:spPr bwMode="auto">
          <a:xfrm>
            <a:off x="8550325" y="3986213"/>
            <a:ext cx="2225675" cy="2225675"/>
          </a:xfrm>
          <a:prstGeom prst="ellipse">
            <a:avLst/>
          </a:prstGeom>
          <a:solidFill>
            <a:srgbClr val="FF99FF"/>
          </a:solidFill>
          <a:ln w="3810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64" name="Rectangle 6"/>
          <p:cNvSpPr>
            <a:spLocks noChangeAspect="1" noChangeArrowheads="1"/>
          </p:cNvSpPr>
          <p:nvPr/>
        </p:nvSpPr>
        <p:spPr bwMode="auto">
          <a:xfrm>
            <a:off x="2754000" y="3306763"/>
            <a:ext cx="5359400" cy="3506787"/>
          </a:xfrm>
          <a:prstGeom prst="rect">
            <a:avLst/>
          </a:prstGeom>
          <a:solidFill>
            <a:srgbClr val="C0C0C0">
              <a:alpha val="50195"/>
            </a:srgbClr>
          </a:solidFill>
          <a:ln w="12700">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65" name="Group 7"/>
          <p:cNvGrpSpPr>
            <a:grpSpLocks/>
          </p:cNvGrpSpPr>
          <p:nvPr/>
        </p:nvGrpSpPr>
        <p:grpSpPr bwMode="auto">
          <a:xfrm flipH="1">
            <a:off x="9464363" y="4221163"/>
            <a:ext cx="185737" cy="814387"/>
            <a:chOff x="2655" y="223"/>
            <a:chExt cx="313" cy="518"/>
          </a:xfrm>
        </p:grpSpPr>
        <p:sp>
          <p:nvSpPr>
            <p:cNvPr id="66" name="Freeform 8"/>
            <p:cNvSpPr>
              <a:spLocks/>
            </p:cNvSpPr>
            <p:nvPr/>
          </p:nvSpPr>
          <p:spPr bwMode="auto">
            <a:xfrm>
              <a:off x="2656" y="22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7" name="Freeform 9"/>
            <p:cNvSpPr>
              <a:spLocks/>
            </p:cNvSpPr>
            <p:nvPr/>
          </p:nvSpPr>
          <p:spPr bwMode="auto">
            <a:xfrm>
              <a:off x="2655" y="37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8" name="Freeform 10"/>
            <p:cNvSpPr>
              <a:spLocks/>
            </p:cNvSpPr>
            <p:nvPr/>
          </p:nvSpPr>
          <p:spPr bwMode="auto">
            <a:xfrm>
              <a:off x="2655" y="526"/>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69" name="Group 11"/>
          <p:cNvGrpSpPr>
            <a:grpSpLocks/>
          </p:cNvGrpSpPr>
          <p:nvPr/>
        </p:nvGrpSpPr>
        <p:grpSpPr bwMode="auto">
          <a:xfrm rot="14400000" flipH="1">
            <a:off x="9192106" y="4971257"/>
            <a:ext cx="185737" cy="819150"/>
            <a:chOff x="2573" y="224"/>
            <a:chExt cx="318" cy="517"/>
          </a:xfrm>
        </p:grpSpPr>
        <p:sp>
          <p:nvSpPr>
            <p:cNvPr id="70" name="Freeform 12"/>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1" name="Freeform 13"/>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2" name="Freeform 14"/>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73" name="Oval 15"/>
          <p:cNvSpPr>
            <a:spLocks noChangeArrowheads="1"/>
          </p:cNvSpPr>
          <p:nvPr/>
        </p:nvSpPr>
        <p:spPr bwMode="auto">
          <a:xfrm>
            <a:off x="9540563" y="4872038"/>
            <a:ext cx="260350" cy="474662"/>
          </a:xfrm>
          <a:prstGeom prst="ellipse">
            <a:avLst/>
          </a:prstGeom>
          <a:solidFill>
            <a:srgbClr val="000000"/>
          </a:solidFill>
          <a:ln>
            <a:noFill/>
          </a:ln>
          <a:effectLst/>
          <a:extLst>
            <a:ext uri="{91240B29-F687-4F45-9708-019B960494DF}">
              <a14:hiddenLine xmlns:a14="http://schemas.microsoft.com/office/drawing/2010/main" w="38100">
                <a:solidFill>
                  <a:srgbClr val="FF99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74" name="Group 16"/>
          <p:cNvGrpSpPr>
            <a:grpSpLocks/>
          </p:cNvGrpSpPr>
          <p:nvPr/>
        </p:nvGrpSpPr>
        <p:grpSpPr bwMode="auto">
          <a:xfrm rot="7200000" flipH="1">
            <a:off x="10049356" y="4868069"/>
            <a:ext cx="185738" cy="819150"/>
            <a:chOff x="2573" y="224"/>
            <a:chExt cx="318" cy="517"/>
          </a:xfrm>
        </p:grpSpPr>
        <p:sp>
          <p:nvSpPr>
            <p:cNvPr id="75" name="Freeform 17"/>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 name="Freeform 18"/>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7" name="Freeform 19"/>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79" name="Text Box 21"/>
          <p:cNvSpPr txBox="1">
            <a:spLocks noChangeArrowheads="1"/>
          </p:cNvSpPr>
          <p:nvPr/>
        </p:nvSpPr>
        <p:spPr bwMode="auto">
          <a:xfrm>
            <a:off x="10140437" y="4673600"/>
            <a:ext cx="4714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dirty="0">
                <a:solidFill>
                  <a:srgbClr val="808080"/>
                </a:solidFill>
              </a:rPr>
              <a:t>W</a:t>
            </a:r>
          </a:p>
        </p:txBody>
      </p:sp>
      <p:sp>
        <p:nvSpPr>
          <p:cNvPr id="81" name="Text Box 23"/>
          <p:cNvSpPr txBox="1">
            <a:spLocks noChangeArrowheads="1"/>
          </p:cNvSpPr>
          <p:nvPr/>
        </p:nvSpPr>
        <p:spPr bwMode="auto">
          <a:xfrm>
            <a:off x="5598800" y="3586163"/>
            <a:ext cx="7699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chemeClr val="bg1"/>
                </a:solidFill>
              </a:rPr>
              <a:t>IPM</a:t>
            </a:r>
          </a:p>
        </p:txBody>
      </p:sp>
      <p:pic>
        <p:nvPicPr>
          <p:cNvPr id="82" name="Picture 24" descr="80"/>
          <p:cNvPicPr>
            <a:picLocks noChangeAspect="1" noChangeArrowheads="1"/>
          </p:cNvPicPr>
          <p:nvPr/>
        </p:nvPicPr>
        <p:blipFill>
          <a:blip r:embed="rId4">
            <a:extLst>
              <a:ext uri="{28A0092B-C50C-407E-A947-70E740481C1C}">
                <a14:useLocalDpi xmlns:a14="http://schemas.microsoft.com/office/drawing/2010/main" val="0"/>
              </a:ext>
            </a:extLst>
          </a:blip>
          <a:srcRect l="1892" t="21298" r="7297" b="19040"/>
          <a:stretch>
            <a:fillRect/>
          </a:stretch>
        </p:blipFill>
        <p:spPr bwMode="auto">
          <a:xfrm>
            <a:off x="7399025" y="1173163"/>
            <a:ext cx="3736975" cy="2058987"/>
          </a:xfrm>
          <a:prstGeom prst="rect">
            <a:avLst/>
          </a:prstGeom>
          <a:noFill/>
          <a:ln w="101600">
            <a:solidFill>
              <a:srgbClr val="FFCCFF"/>
            </a:solidFill>
            <a:miter lim="800000"/>
            <a:headEnd/>
            <a:tailEnd/>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83" name="Picture 25" descr="inverEWD2"/>
          <p:cNvPicPr>
            <a:picLocks noChangeAspect="1" noChangeArrowheads="1"/>
          </p:cNvPicPr>
          <p:nvPr/>
        </p:nvPicPr>
        <p:blipFill>
          <a:blip r:embed="rId5">
            <a:extLst>
              <a:ext uri="{28A0092B-C50C-407E-A947-70E740481C1C}">
                <a14:useLocalDpi xmlns:a14="http://schemas.microsoft.com/office/drawing/2010/main" val="0"/>
              </a:ext>
            </a:extLst>
          </a:blip>
          <a:srcRect b="8078"/>
          <a:stretch>
            <a:fillRect/>
          </a:stretch>
        </p:blipFill>
        <p:spPr bwMode="auto">
          <a:xfrm>
            <a:off x="2779400" y="3586163"/>
            <a:ext cx="4648200" cy="322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4" name="Text Box 26"/>
          <p:cNvSpPr txBox="1">
            <a:spLocks noChangeArrowheads="1"/>
          </p:cNvSpPr>
          <p:nvPr/>
        </p:nvSpPr>
        <p:spPr bwMode="auto">
          <a:xfrm>
            <a:off x="6437000" y="3279775"/>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rgbClr val="000000"/>
                </a:solidFill>
              </a:rPr>
              <a:t>IPM</a:t>
            </a:r>
          </a:p>
        </p:txBody>
      </p:sp>
      <p:sp>
        <p:nvSpPr>
          <p:cNvPr id="85" name="Freeform 27"/>
          <p:cNvSpPr>
            <a:spLocks/>
          </p:cNvSpPr>
          <p:nvPr/>
        </p:nvSpPr>
        <p:spPr bwMode="auto">
          <a:xfrm>
            <a:off x="7394263" y="3765550"/>
            <a:ext cx="2319337" cy="1076325"/>
          </a:xfrm>
          <a:custGeom>
            <a:avLst/>
            <a:gdLst>
              <a:gd name="T0" fmla="*/ 0 w 1440"/>
              <a:gd name="T1" fmla="*/ 2147483646 h 672"/>
              <a:gd name="T2" fmla="*/ 2147483646 w 1440"/>
              <a:gd name="T3" fmla="*/ 2147483646 h 672"/>
              <a:gd name="T4" fmla="*/ 2147483646 w 1440"/>
              <a:gd name="T5" fmla="*/ 0 h 672"/>
              <a:gd name="T6" fmla="*/ 2147483646 w 1440"/>
              <a:gd name="T7" fmla="*/ 0 h 672"/>
              <a:gd name="T8" fmla="*/ 2147483646 w 1440"/>
              <a:gd name="T9" fmla="*/ 2147483646 h 6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672">
                <a:moveTo>
                  <a:pt x="0" y="672"/>
                </a:moveTo>
                <a:lnTo>
                  <a:pt x="336" y="672"/>
                </a:lnTo>
                <a:lnTo>
                  <a:pt x="336" y="0"/>
                </a:lnTo>
                <a:lnTo>
                  <a:pt x="1440" y="0"/>
                </a:lnTo>
                <a:lnTo>
                  <a:pt x="1440" y="288"/>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Freeform 28"/>
          <p:cNvSpPr>
            <a:spLocks/>
          </p:cNvSpPr>
          <p:nvPr/>
        </p:nvSpPr>
        <p:spPr bwMode="auto">
          <a:xfrm>
            <a:off x="7351400" y="5051425"/>
            <a:ext cx="1536700" cy="619125"/>
          </a:xfrm>
          <a:custGeom>
            <a:avLst/>
            <a:gdLst>
              <a:gd name="T0" fmla="*/ 0 w 968"/>
              <a:gd name="T1" fmla="*/ 0 h 390"/>
              <a:gd name="T2" fmla="*/ 2147483646 w 968"/>
              <a:gd name="T3" fmla="*/ 0 h 390"/>
              <a:gd name="T4" fmla="*/ 2147483646 w 968"/>
              <a:gd name="T5" fmla="*/ 2147483646 h 390"/>
              <a:gd name="T6" fmla="*/ 2147483646 w 968"/>
              <a:gd name="T7" fmla="*/ 2147483646 h 390"/>
              <a:gd name="T8" fmla="*/ 2147483646 w 968"/>
              <a:gd name="T9" fmla="*/ 2147483646 h 3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390">
                <a:moveTo>
                  <a:pt x="0" y="0"/>
                </a:moveTo>
                <a:lnTo>
                  <a:pt x="624" y="0"/>
                </a:lnTo>
                <a:lnTo>
                  <a:pt x="624" y="390"/>
                </a:lnTo>
                <a:lnTo>
                  <a:pt x="852" y="388"/>
                </a:lnTo>
                <a:lnTo>
                  <a:pt x="968" y="272"/>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Freeform 29"/>
          <p:cNvSpPr>
            <a:spLocks/>
          </p:cNvSpPr>
          <p:nvPr/>
        </p:nvSpPr>
        <p:spPr bwMode="auto">
          <a:xfrm>
            <a:off x="7389500" y="5256213"/>
            <a:ext cx="3241675" cy="1173162"/>
          </a:xfrm>
          <a:custGeom>
            <a:avLst/>
            <a:gdLst>
              <a:gd name="T0" fmla="*/ 0 w 2042"/>
              <a:gd name="T1" fmla="*/ 0 h 739"/>
              <a:gd name="T2" fmla="*/ 2147483646 w 2042"/>
              <a:gd name="T3" fmla="*/ 0 h 739"/>
              <a:gd name="T4" fmla="*/ 2147483646 w 2042"/>
              <a:gd name="T5" fmla="*/ 2147483646 h 739"/>
              <a:gd name="T6" fmla="*/ 2147483646 w 2042"/>
              <a:gd name="T7" fmla="*/ 2147483646 h 739"/>
              <a:gd name="T8" fmla="*/ 2147483646 w 2042"/>
              <a:gd name="T9" fmla="*/ 2147483646 h 739"/>
              <a:gd name="T10" fmla="*/ 2147483646 w 2042"/>
              <a:gd name="T11" fmla="*/ 2147483646 h 7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2" h="739">
                <a:moveTo>
                  <a:pt x="0" y="0"/>
                </a:moveTo>
                <a:lnTo>
                  <a:pt x="340" y="0"/>
                </a:lnTo>
                <a:lnTo>
                  <a:pt x="340" y="738"/>
                </a:lnTo>
                <a:lnTo>
                  <a:pt x="2042" y="739"/>
                </a:lnTo>
                <a:lnTo>
                  <a:pt x="2042" y="265"/>
                </a:lnTo>
                <a:lnTo>
                  <a:pt x="1920" y="197"/>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Text Box 30"/>
          <p:cNvSpPr txBox="1">
            <a:spLocks noChangeArrowheads="1"/>
          </p:cNvSpPr>
          <p:nvPr/>
        </p:nvSpPr>
        <p:spPr bwMode="auto">
          <a:xfrm>
            <a:off x="10247000" y="3765550"/>
            <a:ext cx="7207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400" b="1">
                <a:solidFill>
                  <a:srgbClr val="000000"/>
                </a:solidFill>
              </a:rPr>
              <a:t>MG</a:t>
            </a:r>
          </a:p>
        </p:txBody>
      </p:sp>
      <p:sp>
        <p:nvSpPr>
          <p:cNvPr id="89" name="Line 31"/>
          <p:cNvSpPr>
            <a:spLocks noChangeShapeType="1"/>
          </p:cNvSpPr>
          <p:nvPr/>
        </p:nvSpPr>
        <p:spPr bwMode="auto">
          <a:xfrm>
            <a:off x="8173725" y="1558925"/>
            <a:ext cx="0" cy="137160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Oval 32"/>
          <p:cNvSpPr>
            <a:spLocks noChangeArrowheads="1"/>
          </p:cNvSpPr>
          <p:nvPr/>
        </p:nvSpPr>
        <p:spPr bwMode="auto">
          <a:xfrm>
            <a:off x="8094350" y="2139950"/>
            <a:ext cx="152400" cy="152400"/>
          </a:xfrm>
          <a:prstGeom prst="ellipse">
            <a:avLst/>
          </a:prstGeom>
          <a:gradFill rotWithShape="0">
            <a:gsLst>
              <a:gs pos="0">
                <a:srgbClr val="FF8F8F"/>
              </a:gs>
              <a:gs pos="100000">
                <a:srgbClr val="FF0000"/>
              </a:gs>
            </a:gsLst>
            <a:path path="shape">
              <a:fillToRect l="50000" t="50000" r="50000" b="50000"/>
            </a:path>
          </a:gradFill>
          <a:ln w="635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91" name="Group 33"/>
          <p:cNvGrpSpPr>
            <a:grpSpLocks/>
          </p:cNvGrpSpPr>
          <p:nvPr/>
        </p:nvGrpSpPr>
        <p:grpSpPr bwMode="auto">
          <a:xfrm>
            <a:off x="7899088" y="4965700"/>
            <a:ext cx="700087" cy="598488"/>
            <a:chOff x="3465" y="2772"/>
            <a:chExt cx="441" cy="377"/>
          </a:xfrm>
        </p:grpSpPr>
        <p:sp>
          <p:nvSpPr>
            <p:cNvPr id="92" name="Freeform 34"/>
            <p:cNvSpPr>
              <a:spLocks/>
            </p:cNvSpPr>
            <p:nvPr/>
          </p:nvSpPr>
          <p:spPr bwMode="auto">
            <a:xfrm>
              <a:off x="3821" y="3000"/>
              <a:ext cx="85" cy="149"/>
            </a:xfrm>
            <a:custGeom>
              <a:avLst/>
              <a:gdLst>
                <a:gd name="T0" fmla="*/ 85 w 85"/>
                <a:gd name="T1" fmla="*/ 147 h 149"/>
                <a:gd name="T2" fmla="*/ 37 w 85"/>
                <a:gd name="T3" fmla="*/ 149 h 149"/>
                <a:gd name="T4" fmla="*/ 16 w 85"/>
                <a:gd name="T5" fmla="*/ 139 h 149"/>
                <a:gd name="T6" fmla="*/ 2 w 85"/>
                <a:gd name="T7" fmla="*/ 114 h 149"/>
                <a:gd name="T8" fmla="*/ 0 w 85"/>
                <a:gd name="T9" fmla="*/ 79 h 149"/>
                <a:gd name="T10" fmla="*/ 1 w 85"/>
                <a:gd name="T11" fmla="*/ 0 h 1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 h="149">
                  <a:moveTo>
                    <a:pt x="85" y="147"/>
                  </a:moveTo>
                  <a:lnTo>
                    <a:pt x="37" y="149"/>
                  </a:lnTo>
                  <a:lnTo>
                    <a:pt x="16" y="139"/>
                  </a:lnTo>
                  <a:lnTo>
                    <a:pt x="2" y="114"/>
                  </a:lnTo>
                  <a:lnTo>
                    <a:pt x="0" y="79"/>
                  </a:lnTo>
                  <a:lnTo>
                    <a:pt x="1"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Freeform 35"/>
            <p:cNvSpPr>
              <a:spLocks/>
            </p:cNvSpPr>
            <p:nvPr/>
          </p:nvSpPr>
          <p:spPr bwMode="auto">
            <a:xfrm>
              <a:off x="3465" y="2772"/>
              <a:ext cx="356" cy="323"/>
            </a:xfrm>
            <a:custGeom>
              <a:avLst/>
              <a:gdLst>
                <a:gd name="T0" fmla="*/ 0 w 356"/>
                <a:gd name="T1" fmla="*/ 0 h 419"/>
                <a:gd name="T2" fmla="*/ 257 w 356"/>
                <a:gd name="T3" fmla="*/ 0 h 419"/>
                <a:gd name="T4" fmla="*/ 299 w 356"/>
                <a:gd name="T5" fmla="*/ 2 h 419"/>
                <a:gd name="T6" fmla="*/ 330 w 356"/>
                <a:gd name="T7" fmla="*/ 2 h 419"/>
                <a:gd name="T8" fmla="*/ 352 w 356"/>
                <a:gd name="T9" fmla="*/ 2 h 419"/>
                <a:gd name="T10" fmla="*/ 356 w 356"/>
                <a:gd name="T11" fmla="*/ 2 h 419"/>
                <a:gd name="T12" fmla="*/ 356 w 356"/>
                <a:gd name="T13" fmla="*/ 7 h 4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6" h="419">
                  <a:moveTo>
                    <a:pt x="0" y="0"/>
                  </a:moveTo>
                  <a:lnTo>
                    <a:pt x="257" y="0"/>
                  </a:lnTo>
                  <a:lnTo>
                    <a:pt x="299" y="3"/>
                  </a:lnTo>
                  <a:lnTo>
                    <a:pt x="330" y="13"/>
                  </a:lnTo>
                  <a:lnTo>
                    <a:pt x="352" y="38"/>
                  </a:lnTo>
                  <a:lnTo>
                    <a:pt x="356" y="73"/>
                  </a:lnTo>
                  <a:lnTo>
                    <a:pt x="356" y="419"/>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36"/>
          <p:cNvGrpSpPr>
            <a:grpSpLocks/>
          </p:cNvGrpSpPr>
          <p:nvPr/>
        </p:nvGrpSpPr>
        <p:grpSpPr bwMode="auto">
          <a:xfrm>
            <a:off x="5141600" y="4964113"/>
            <a:ext cx="2762250" cy="573087"/>
            <a:chOff x="1728" y="2771"/>
            <a:chExt cx="1776" cy="361"/>
          </a:xfrm>
        </p:grpSpPr>
        <p:sp>
          <p:nvSpPr>
            <p:cNvPr id="95" name="Line 37"/>
            <p:cNvSpPr>
              <a:spLocks noChangeShapeType="1"/>
            </p:cNvSpPr>
            <p:nvPr/>
          </p:nvSpPr>
          <p:spPr bwMode="auto">
            <a:xfrm>
              <a:off x="1989" y="2772"/>
              <a:ext cx="1515"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Freeform 38"/>
            <p:cNvSpPr>
              <a:spLocks/>
            </p:cNvSpPr>
            <p:nvPr/>
          </p:nvSpPr>
          <p:spPr bwMode="auto">
            <a:xfrm rot="10800000">
              <a:off x="1728" y="2771"/>
              <a:ext cx="385" cy="361"/>
            </a:xfrm>
            <a:custGeom>
              <a:avLst/>
              <a:gdLst>
                <a:gd name="T0" fmla="*/ 0 w 479"/>
                <a:gd name="T1" fmla="*/ 360 h 361"/>
                <a:gd name="T2" fmla="*/ 11 w 479"/>
                <a:gd name="T3" fmla="*/ 361 h 361"/>
                <a:gd name="T4" fmla="*/ 13 w 479"/>
                <a:gd name="T5" fmla="*/ 358 h 361"/>
                <a:gd name="T6" fmla="*/ 14 w 479"/>
                <a:gd name="T7" fmla="*/ 350 h 361"/>
                <a:gd name="T8" fmla="*/ 14 w 479"/>
                <a:gd name="T9" fmla="*/ 328 h 361"/>
                <a:gd name="T10" fmla="*/ 14 w 479"/>
                <a:gd name="T11" fmla="*/ 298 h 361"/>
                <a:gd name="T12" fmla="*/ 14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7" name="Group 39"/>
          <p:cNvGrpSpPr>
            <a:grpSpLocks/>
          </p:cNvGrpSpPr>
          <p:nvPr/>
        </p:nvGrpSpPr>
        <p:grpSpPr bwMode="auto">
          <a:xfrm>
            <a:off x="3084200" y="5518150"/>
            <a:ext cx="2058988" cy="838200"/>
            <a:chOff x="432" y="3120"/>
            <a:chExt cx="1297" cy="528"/>
          </a:xfrm>
        </p:grpSpPr>
        <p:sp>
          <p:nvSpPr>
            <p:cNvPr id="98" name="Line 40"/>
            <p:cNvSpPr>
              <a:spLocks noChangeShapeType="1"/>
            </p:cNvSpPr>
            <p:nvPr/>
          </p:nvSpPr>
          <p:spPr bwMode="auto">
            <a:xfrm>
              <a:off x="432" y="3648"/>
              <a:ext cx="1200" cy="0"/>
            </a:xfrm>
            <a:prstGeom prst="line">
              <a:avLst/>
            </a:prstGeom>
            <a:noFill/>
            <a:ln w="762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Freeform 41"/>
            <p:cNvSpPr>
              <a:spLocks/>
            </p:cNvSpPr>
            <p:nvPr/>
          </p:nvSpPr>
          <p:spPr bwMode="auto">
            <a:xfrm>
              <a:off x="1344" y="3120"/>
              <a:ext cx="385" cy="528"/>
            </a:xfrm>
            <a:custGeom>
              <a:avLst/>
              <a:gdLst>
                <a:gd name="T0" fmla="*/ 0 w 479"/>
                <a:gd name="T1" fmla="*/ 158122 h 361"/>
                <a:gd name="T2" fmla="*/ 11 w 479"/>
                <a:gd name="T3" fmla="*/ 158226 h 361"/>
                <a:gd name="T4" fmla="*/ 13 w 479"/>
                <a:gd name="T5" fmla="*/ 156981 h 361"/>
                <a:gd name="T6" fmla="*/ 14 w 479"/>
                <a:gd name="T7" fmla="*/ 153522 h 361"/>
                <a:gd name="T8" fmla="*/ 14 w 479"/>
                <a:gd name="T9" fmla="*/ 143922 h 361"/>
                <a:gd name="T10" fmla="*/ 14 w 479"/>
                <a:gd name="T11" fmla="*/ 130752 h 361"/>
                <a:gd name="T12" fmla="*/ 14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0" name="Group 42"/>
          <p:cNvGrpSpPr>
            <a:grpSpLocks/>
          </p:cNvGrpSpPr>
          <p:nvPr/>
        </p:nvGrpSpPr>
        <p:grpSpPr bwMode="auto">
          <a:xfrm>
            <a:off x="4181163" y="5597525"/>
            <a:ext cx="735012" cy="387350"/>
            <a:chOff x="1123" y="3170"/>
            <a:chExt cx="463" cy="244"/>
          </a:xfrm>
        </p:grpSpPr>
        <p:sp>
          <p:nvSpPr>
            <p:cNvPr id="101" name="Rectangle 43"/>
            <p:cNvSpPr>
              <a:spLocks noChangeArrowheads="1"/>
            </p:cNvSpPr>
            <p:nvPr/>
          </p:nvSpPr>
          <p:spPr bwMode="auto">
            <a:xfrm>
              <a:off x="1123" y="3198"/>
              <a:ext cx="269" cy="1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eaLnBrk="1" hangingPunct="1"/>
              <a:r>
                <a:rPr lang="en-US" altLang="zh-CN" sz="1800" b="1">
                  <a:solidFill>
                    <a:srgbClr val="FF0000"/>
                  </a:solidFill>
                </a:rPr>
                <a:t>ON</a:t>
              </a:r>
            </a:p>
          </p:txBody>
        </p:sp>
        <p:sp>
          <p:nvSpPr>
            <p:cNvPr id="102" name="Rectangle 44"/>
            <p:cNvSpPr>
              <a:spLocks noChangeArrowheads="1"/>
            </p:cNvSpPr>
            <p:nvPr/>
          </p:nvSpPr>
          <p:spPr bwMode="auto">
            <a:xfrm>
              <a:off x="1446" y="3170"/>
              <a:ext cx="140" cy="244"/>
            </a:xfrm>
            <a:prstGeom prst="rect">
              <a:avLst/>
            </a:prstGeom>
            <a:solidFill>
              <a:srgbClr val="FF3300"/>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grpSp>
        <p:nvGrpSpPr>
          <p:cNvPr id="103" name="Group 45"/>
          <p:cNvGrpSpPr>
            <a:grpSpLocks/>
          </p:cNvGrpSpPr>
          <p:nvPr/>
        </p:nvGrpSpPr>
        <p:grpSpPr bwMode="auto">
          <a:xfrm>
            <a:off x="2754000" y="3689350"/>
            <a:ext cx="3079750" cy="1028700"/>
            <a:chOff x="336" y="1968"/>
            <a:chExt cx="1940" cy="648"/>
          </a:xfrm>
        </p:grpSpPr>
        <p:sp>
          <p:nvSpPr>
            <p:cNvPr id="104" name="Freeform 46"/>
            <p:cNvSpPr>
              <a:spLocks/>
            </p:cNvSpPr>
            <p:nvPr/>
          </p:nvSpPr>
          <p:spPr bwMode="auto">
            <a:xfrm rot="10800000" flipH="1">
              <a:off x="336" y="1968"/>
              <a:ext cx="687" cy="389"/>
            </a:xfrm>
            <a:custGeom>
              <a:avLst/>
              <a:gdLst>
                <a:gd name="T0" fmla="*/ 0 w 479"/>
                <a:gd name="T1" fmla="*/ 1193 h 361"/>
                <a:gd name="T2" fmla="*/ 121894 w 479"/>
                <a:gd name="T3" fmla="*/ 1194 h 361"/>
                <a:gd name="T4" fmla="*/ 135359 w 479"/>
                <a:gd name="T5" fmla="*/ 1180 h 361"/>
                <a:gd name="T6" fmla="*/ 145349 w 479"/>
                <a:gd name="T7" fmla="*/ 1154 h 361"/>
                <a:gd name="T8" fmla="*/ 152177 w 479"/>
                <a:gd name="T9" fmla="*/ 1082 h 361"/>
                <a:gd name="T10" fmla="*/ 153541 w 479"/>
                <a:gd name="T11" fmla="*/ 986 h 361"/>
                <a:gd name="T12" fmla="*/ 153541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Freeform 47"/>
            <p:cNvSpPr>
              <a:spLocks/>
            </p:cNvSpPr>
            <p:nvPr/>
          </p:nvSpPr>
          <p:spPr bwMode="auto">
            <a:xfrm rot="10800000" flipV="1">
              <a:off x="1023" y="2229"/>
              <a:ext cx="1253" cy="387"/>
            </a:xfrm>
            <a:custGeom>
              <a:avLst/>
              <a:gdLst>
                <a:gd name="T0" fmla="*/ 0 w 479"/>
                <a:gd name="T1" fmla="*/ 1096 h 361"/>
                <a:gd name="T2" fmla="*/ 1826371890 w 479"/>
                <a:gd name="T3" fmla="*/ 1098 h 361"/>
                <a:gd name="T4" fmla="*/ 2028780874 w 479"/>
                <a:gd name="T5" fmla="*/ 1092 h 361"/>
                <a:gd name="T6" fmla="*/ 2147483646 w 479"/>
                <a:gd name="T7" fmla="*/ 1063 h 361"/>
                <a:gd name="T8" fmla="*/ 2147483646 w 479"/>
                <a:gd name="T9" fmla="*/ 995 h 361"/>
                <a:gd name="T10" fmla="*/ 2147483646 w 479"/>
                <a:gd name="T11" fmla="*/ 904 h 361"/>
                <a:gd name="T12" fmla="*/ 2147483646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48"/>
          <p:cNvGrpSpPr>
            <a:grpSpLocks/>
          </p:cNvGrpSpPr>
          <p:nvPr/>
        </p:nvGrpSpPr>
        <p:grpSpPr bwMode="auto">
          <a:xfrm>
            <a:off x="5830575" y="3665538"/>
            <a:ext cx="2603500" cy="1052512"/>
            <a:chOff x="1569" y="1947"/>
            <a:chExt cx="2463" cy="693"/>
          </a:xfrm>
        </p:grpSpPr>
        <p:sp>
          <p:nvSpPr>
            <p:cNvPr id="107" name="Freeform 49"/>
            <p:cNvSpPr>
              <a:spLocks/>
            </p:cNvSpPr>
            <p:nvPr/>
          </p:nvSpPr>
          <p:spPr bwMode="auto">
            <a:xfrm>
              <a:off x="1569" y="2157"/>
              <a:ext cx="1877" cy="483"/>
            </a:xfrm>
            <a:custGeom>
              <a:avLst/>
              <a:gdLst>
                <a:gd name="T0" fmla="*/ 1876 w 1877"/>
                <a:gd name="T1" fmla="*/ 0 h 483"/>
                <a:gd name="T2" fmla="*/ 1877 w 1877"/>
                <a:gd name="T3" fmla="*/ 380 h 483"/>
                <a:gd name="T4" fmla="*/ 1873 w 1877"/>
                <a:gd name="T5" fmla="*/ 423 h 483"/>
                <a:gd name="T6" fmla="*/ 1861 w 1877"/>
                <a:gd name="T7" fmla="*/ 456 h 483"/>
                <a:gd name="T8" fmla="*/ 1830 w 1877"/>
                <a:gd name="T9" fmla="*/ 479 h 483"/>
                <a:gd name="T10" fmla="*/ 1787 w 1877"/>
                <a:gd name="T11" fmla="*/ 483 h 483"/>
                <a:gd name="T12" fmla="*/ 0 w 1877"/>
                <a:gd name="T13" fmla="*/ 480 h 4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7" h="483">
                  <a:moveTo>
                    <a:pt x="1876" y="0"/>
                  </a:moveTo>
                  <a:lnTo>
                    <a:pt x="1877" y="380"/>
                  </a:lnTo>
                  <a:lnTo>
                    <a:pt x="1873" y="423"/>
                  </a:lnTo>
                  <a:lnTo>
                    <a:pt x="1861" y="456"/>
                  </a:lnTo>
                  <a:lnTo>
                    <a:pt x="1830" y="479"/>
                  </a:lnTo>
                  <a:lnTo>
                    <a:pt x="1787" y="483"/>
                  </a:lnTo>
                  <a:lnTo>
                    <a:pt x="0" y="48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Freeform 50"/>
            <p:cNvSpPr>
              <a:spLocks/>
            </p:cNvSpPr>
            <p:nvPr/>
          </p:nvSpPr>
          <p:spPr bwMode="auto">
            <a:xfrm rot="16200000" flipV="1">
              <a:off x="3486" y="1903"/>
              <a:ext cx="502" cy="590"/>
            </a:xfrm>
            <a:custGeom>
              <a:avLst/>
              <a:gdLst>
                <a:gd name="T0" fmla="*/ 0 w 479"/>
                <a:gd name="T1" fmla="*/ 932622 h 361"/>
                <a:gd name="T2" fmla="*/ 805 w 479"/>
                <a:gd name="T3" fmla="*/ 935616 h 361"/>
                <a:gd name="T4" fmla="*/ 891 w 479"/>
                <a:gd name="T5" fmla="*/ 927248 h 361"/>
                <a:gd name="T6" fmla="*/ 960 w 479"/>
                <a:gd name="T7" fmla="*/ 906933 h 361"/>
                <a:gd name="T8" fmla="*/ 1006 w 479"/>
                <a:gd name="T9" fmla="*/ 849842 h 361"/>
                <a:gd name="T10" fmla="*/ 1011 w 479"/>
                <a:gd name="T11" fmla="*/ 772140 h 361"/>
                <a:gd name="T12" fmla="*/ 1011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51"/>
          <p:cNvGrpSpPr>
            <a:grpSpLocks/>
          </p:cNvGrpSpPr>
          <p:nvPr/>
        </p:nvGrpSpPr>
        <p:grpSpPr bwMode="auto">
          <a:xfrm>
            <a:off x="2895288" y="4165600"/>
            <a:ext cx="728662" cy="387350"/>
            <a:chOff x="1939" y="2268"/>
            <a:chExt cx="459" cy="244"/>
          </a:xfrm>
        </p:grpSpPr>
        <p:sp>
          <p:nvSpPr>
            <p:cNvPr id="110" name="Rectangle 52"/>
            <p:cNvSpPr>
              <a:spLocks noChangeArrowheads="1"/>
            </p:cNvSpPr>
            <p:nvPr/>
          </p:nvSpPr>
          <p:spPr bwMode="auto">
            <a:xfrm>
              <a:off x="1939" y="2286"/>
              <a:ext cx="269" cy="1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eaLnBrk="1" hangingPunct="1"/>
              <a:r>
                <a:rPr lang="en-US" altLang="zh-CN" sz="1800" b="1">
                  <a:solidFill>
                    <a:srgbClr val="FF0000"/>
                  </a:solidFill>
                </a:rPr>
                <a:t>ON</a:t>
              </a:r>
            </a:p>
          </p:txBody>
        </p:sp>
        <p:sp>
          <p:nvSpPr>
            <p:cNvPr id="111" name="Rectangle 53"/>
            <p:cNvSpPr>
              <a:spLocks noChangeArrowheads="1"/>
            </p:cNvSpPr>
            <p:nvPr/>
          </p:nvSpPr>
          <p:spPr bwMode="auto">
            <a:xfrm>
              <a:off x="2258" y="2268"/>
              <a:ext cx="140" cy="244"/>
            </a:xfrm>
            <a:prstGeom prst="rect">
              <a:avLst/>
            </a:prstGeom>
            <a:solidFill>
              <a:srgbClr val="FF3300"/>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grpSp>
        <p:nvGrpSpPr>
          <p:cNvPr id="115" name="Group 57"/>
          <p:cNvGrpSpPr>
            <a:grpSpLocks/>
          </p:cNvGrpSpPr>
          <p:nvPr/>
        </p:nvGrpSpPr>
        <p:grpSpPr bwMode="auto">
          <a:xfrm>
            <a:off x="8904000" y="4221163"/>
            <a:ext cx="819150" cy="1258887"/>
            <a:chOff x="4082" y="2303"/>
            <a:chExt cx="516" cy="793"/>
          </a:xfrm>
        </p:grpSpPr>
        <p:grpSp>
          <p:nvGrpSpPr>
            <p:cNvPr id="116" name="Group 58"/>
            <p:cNvGrpSpPr>
              <a:grpSpLocks/>
            </p:cNvGrpSpPr>
            <p:nvPr/>
          </p:nvGrpSpPr>
          <p:grpSpPr bwMode="auto">
            <a:xfrm rot="14400000" flipH="1">
              <a:off x="4281" y="2780"/>
              <a:ext cx="117" cy="516"/>
              <a:chOff x="2573" y="224"/>
              <a:chExt cx="318" cy="517"/>
            </a:xfrm>
          </p:grpSpPr>
          <p:sp>
            <p:nvSpPr>
              <p:cNvPr id="121" name="Freeform 59"/>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2" name="Freeform 60"/>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3" name="Freeform 61"/>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117" name="Group 62"/>
            <p:cNvGrpSpPr>
              <a:grpSpLocks/>
            </p:cNvGrpSpPr>
            <p:nvPr/>
          </p:nvGrpSpPr>
          <p:grpSpPr bwMode="auto">
            <a:xfrm flipH="1">
              <a:off x="4447" y="2303"/>
              <a:ext cx="117" cy="513"/>
              <a:chOff x="2655" y="223"/>
              <a:chExt cx="313" cy="518"/>
            </a:xfrm>
          </p:grpSpPr>
          <p:sp>
            <p:nvSpPr>
              <p:cNvPr id="118" name="Freeform 63"/>
              <p:cNvSpPr>
                <a:spLocks/>
              </p:cNvSpPr>
              <p:nvPr/>
            </p:nvSpPr>
            <p:spPr bwMode="auto">
              <a:xfrm>
                <a:off x="2656" y="22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9" name="Freeform 64"/>
              <p:cNvSpPr>
                <a:spLocks/>
              </p:cNvSpPr>
              <p:nvPr/>
            </p:nvSpPr>
            <p:spPr bwMode="auto">
              <a:xfrm>
                <a:off x="2655" y="37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0" name="Freeform 65"/>
              <p:cNvSpPr>
                <a:spLocks/>
              </p:cNvSpPr>
              <p:nvPr/>
            </p:nvSpPr>
            <p:spPr bwMode="auto">
              <a:xfrm>
                <a:off x="2655" y="526"/>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sp>
        <p:nvSpPr>
          <p:cNvPr id="136" name="Freeform 78"/>
          <p:cNvSpPr>
            <a:spLocks/>
          </p:cNvSpPr>
          <p:nvPr/>
        </p:nvSpPr>
        <p:spPr bwMode="auto">
          <a:xfrm>
            <a:off x="8434075" y="3659188"/>
            <a:ext cx="1371600" cy="693737"/>
          </a:xfrm>
          <a:custGeom>
            <a:avLst/>
            <a:gdLst>
              <a:gd name="T0" fmla="*/ 0 w 864"/>
              <a:gd name="T1" fmla="*/ 2147483646 h 653"/>
              <a:gd name="T2" fmla="*/ 2147483646 w 864"/>
              <a:gd name="T3" fmla="*/ 0 h 653"/>
              <a:gd name="T4" fmla="*/ 2147483646 w 864"/>
              <a:gd name="T5" fmla="*/ 2147483646 h 653"/>
              <a:gd name="T6" fmla="*/ 2147483646 w 864"/>
              <a:gd name="T7" fmla="*/ 2147483646 h 653"/>
              <a:gd name="T8" fmla="*/ 2147483646 w 864"/>
              <a:gd name="T9" fmla="*/ 2147483646 h 653"/>
              <a:gd name="T10" fmla="*/ 2147483646 w 864"/>
              <a:gd name="T11" fmla="*/ 2147483646 h 653"/>
              <a:gd name="T12" fmla="*/ 2147483646 w 864"/>
              <a:gd name="T13" fmla="*/ 2147483646 h 6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4" h="653">
                <a:moveTo>
                  <a:pt x="0" y="4"/>
                </a:moveTo>
                <a:lnTo>
                  <a:pt x="776" y="0"/>
                </a:lnTo>
                <a:lnTo>
                  <a:pt x="813" y="5"/>
                </a:lnTo>
                <a:lnTo>
                  <a:pt x="841" y="23"/>
                </a:lnTo>
                <a:lnTo>
                  <a:pt x="860" y="67"/>
                </a:lnTo>
                <a:lnTo>
                  <a:pt x="864" y="129"/>
                </a:lnTo>
                <a:lnTo>
                  <a:pt x="864" y="653"/>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Freeform 79"/>
          <p:cNvSpPr>
            <a:spLocks/>
          </p:cNvSpPr>
          <p:nvPr/>
        </p:nvSpPr>
        <p:spPr bwMode="auto">
          <a:xfrm>
            <a:off x="8588063" y="4349750"/>
            <a:ext cx="1217612" cy="1206500"/>
          </a:xfrm>
          <a:custGeom>
            <a:avLst/>
            <a:gdLst>
              <a:gd name="T0" fmla="*/ 0 w 767"/>
              <a:gd name="T1" fmla="*/ 2147483646 h 760"/>
              <a:gd name="T2" fmla="*/ 2147483646 w 767"/>
              <a:gd name="T3" fmla="*/ 2147483646 h 760"/>
              <a:gd name="T4" fmla="*/ 2147483646 w 767"/>
              <a:gd name="T5" fmla="*/ 2147483646 h 760"/>
              <a:gd name="T6" fmla="*/ 2147483646 w 767"/>
              <a:gd name="T7" fmla="*/ 0 h 7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7" h="760">
                <a:moveTo>
                  <a:pt x="0" y="760"/>
                </a:moveTo>
                <a:lnTo>
                  <a:pt x="743" y="330"/>
                </a:lnTo>
                <a:lnTo>
                  <a:pt x="767" y="275"/>
                </a:lnTo>
                <a:lnTo>
                  <a:pt x="767"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Text Box 93"/>
          <p:cNvSpPr txBox="1">
            <a:spLocks noChangeArrowheads="1"/>
          </p:cNvSpPr>
          <p:nvPr/>
        </p:nvSpPr>
        <p:spPr bwMode="auto">
          <a:xfrm>
            <a:off x="3998600" y="2941638"/>
            <a:ext cx="12192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800">
                <a:solidFill>
                  <a:srgbClr val="000000"/>
                </a:solidFill>
              </a:rPr>
              <a:t>变频器</a:t>
            </a:r>
          </a:p>
        </p:txBody>
      </p:sp>
      <p:sp>
        <p:nvSpPr>
          <p:cNvPr id="139" name="Text Box 67"/>
          <p:cNvSpPr txBox="1">
            <a:spLocks noChangeArrowheads="1"/>
          </p:cNvSpPr>
          <p:nvPr/>
        </p:nvSpPr>
        <p:spPr bwMode="auto">
          <a:xfrm>
            <a:off x="9480000" y="5480125"/>
            <a:ext cx="3778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V</a:t>
            </a:r>
          </a:p>
        </p:txBody>
      </p:sp>
      <p:sp>
        <p:nvSpPr>
          <p:cNvPr id="140" name="Text Box 68"/>
          <p:cNvSpPr txBox="1">
            <a:spLocks noChangeArrowheads="1"/>
          </p:cNvSpPr>
          <p:nvPr/>
        </p:nvSpPr>
        <p:spPr bwMode="auto">
          <a:xfrm>
            <a:off x="8976000" y="4451350"/>
            <a:ext cx="4714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dirty="0">
                <a:solidFill>
                  <a:srgbClr val="FF0000"/>
                </a:solidFill>
              </a:rPr>
              <a:t>U</a:t>
            </a:r>
          </a:p>
        </p:txBody>
      </p:sp>
    </p:spTree>
    <p:extLst>
      <p:ext uri="{BB962C8B-B14F-4D97-AF65-F5344CB8AC3E}">
        <p14:creationId xmlns:p14="http://schemas.microsoft.com/office/powerpoint/2010/main" val="88222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500"/>
                                  </p:stCondLst>
                                  <p:childTnLst>
                                    <p:set>
                                      <p:cBhvr>
                                        <p:cTn id="6" dur="1" fill="hold">
                                          <p:stCondLst>
                                            <p:cond delay="0"/>
                                          </p:stCondLst>
                                        </p:cTn>
                                        <p:tgtEl>
                                          <p:spTgt spid="109"/>
                                        </p:tgtEl>
                                        <p:attrNameLst>
                                          <p:attrName>style.visibility</p:attrName>
                                        </p:attrNameLst>
                                      </p:cBhvr>
                                      <p:to>
                                        <p:strVal val="visible"/>
                                      </p:to>
                                    </p:set>
                                    <p:animEffect transition="in" filter="randombar(horizontal)">
                                      <p:cBhvr>
                                        <p:cTn id="7" dur="500"/>
                                        <p:tgtEl>
                                          <p:spTgt spid="109"/>
                                        </p:tgtEl>
                                      </p:cBhvr>
                                    </p:animEffect>
                                  </p:childTnLst>
                                </p:cTn>
                              </p:par>
                            </p:childTnLst>
                          </p:cTn>
                        </p:par>
                        <p:par>
                          <p:cTn id="8" fill="hold">
                            <p:stCondLst>
                              <p:cond delay="1000"/>
                            </p:stCondLst>
                            <p:childTnLst>
                              <p:par>
                                <p:cTn id="9" presetID="14" presetClass="entr" presetSubtype="10" fill="hold" nodeType="afterEffect">
                                  <p:stCondLst>
                                    <p:cond delay="500"/>
                                  </p:stCondLst>
                                  <p:childTnLst>
                                    <p:set>
                                      <p:cBhvr>
                                        <p:cTn id="10" dur="1" fill="hold">
                                          <p:stCondLst>
                                            <p:cond delay="0"/>
                                          </p:stCondLst>
                                        </p:cTn>
                                        <p:tgtEl>
                                          <p:spTgt spid="100"/>
                                        </p:tgtEl>
                                        <p:attrNameLst>
                                          <p:attrName>style.visibility</p:attrName>
                                        </p:attrNameLst>
                                      </p:cBhvr>
                                      <p:to>
                                        <p:strVal val="visible"/>
                                      </p:to>
                                    </p:set>
                                    <p:animEffect transition="in" filter="randombar(horizontal)">
                                      <p:cBhvr>
                                        <p:cTn id="11" dur="500"/>
                                        <p:tgtEl>
                                          <p:spTgt spid="100"/>
                                        </p:tgtEl>
                                      </p:cBhvr>
                                    </p:animEffect>
                                  </p:childTnLst>
                                </p:cTn>
                              </p:par>
                            </p:childTnLst>
                          </p:cTn>
                        </p:par>
                        <p:par>
                          <p:cTn id="12" fill="hold">
                            <p:stCondLst>
                              <p:cond delay="2000"/>
                            </p:stCondLst>
                            <p:childTnLst>
                              <p:par>
                                <p:cTn id="13" presetID="18" presetClass="entr" presetSubtype="6" fill="hold" nodeType="after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strips(downRight)">
                                      <p:cBhvr>
                                        <p:cTn id="15" dur="500"/>
                                        <p:tgtEl>
                                          <p:spTgt spid="103"/>
                                        </p:tgtEl>
                                      </p:cBhvr>
                                    </p:animEffect>
                                  </p:childTnLst>
                                </p:cTn>
                              </p:par>
                            </p:childTnLst>
                          </p:cTn>
                        </p:par>
                        <p:par>
                          <p:cTn id="16" fill="hold">
                            <p:stCondLst>
                              <p:cond delay="2500"/>
                            </p:stCondLst>
                            <p:childTnLst>
                              <p:par>
                                <p:cTn id="17" presetID="18" presetClass="entr" presetSubtype="3" fill="hold"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strips(upRight)">
                                      <p:cBhvr>
                                        <p:cTn id="19" dur="500"/>
                                        <p:tgtEl>
                                          <p:spTgt spid="106"/>
                                        </p:tgtEl>
                                      </p:cBhvr>
                                    </p:animEffect>
                                  </p:childTnLst>
                                </p:cTn>
                              </p:par>
                            </p:childTnLst>
                          </p:cTn>
                        </p:par>
                        <p:par>
                          <p:cTn id="20" fill="hold">
                            <p:stCondLst>
                              <p:cond delay="3000"/>
                            </p:stCondLst>
                            <p:childTnLst>
                              <p:par>
                                <p:cTn id="21" presetID="18" presetClass="entr" presetSubtype="6" fill="hold" grpId="0" nodeType="after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strips(downRight)">
                                      <p:cBhvr>
                                        <p:cTn id="23" dur="500"/>
                                        <p:tgtEl>
                                          <p:spTgt spid="136"/>
                                        </p:tgtEl>
                                      </p:cBhvr>
                                    </p:animEffect>
                                  </p:childTnLst>
                                </p:cTn>
                              </p:par>
                            </p:childTnLst>
                          </p:cTn>
                        </p:par>
                        <p:par>
                          <p:cTn id="24" fill="hold">
                            <p:stCondLst>
                              <p:cond delay="3500"/>
                            </p:stCondLst>
                            <p:childTnLst>
                              <p:par>
                                <p:cTn id="25" presetID="18" presetClass="entr" presetSubtype="12" fill="hold" grpId="0"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strips(downLeft)">
                                      <p:cBhvr>
                                        <p:cTn id="27" dur="500"/>
                                        <p:tgtEl>
                                          <p:spTgt spid="137"/>
                                        </p:tgtEl>
                                      </p:cBhvr>
                                    </p:animEffect>
                                  </p:childTnLst>
                                </p:cTn>
                              </p:par>
                            </p:childTnLst>
                          </p:cTn>
                        </p:par>
                        <p:par>
                          <p:cTn id="28" fill="hold">
                            <p:stCondLst>
                              <p:cond delay="4000"/>
                            </p:stCondLst>
                            <p:childTnLst>
                              <p:par>
                                <p:cTn id="29" presetID="18" presetClass="entr" presetSubtype="9" fill="hold" nodeType="after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strips(upLeft)">
                                      <p:cBhvr>
                                        <p:cTn id="31" dur="500"/>
                                        <p:tgtEl>
                                          <p:spTgt spid="91"/>
                                        </p:tgtEl>
                                      </p:cBhvr>
                                    </p:animEffect>
                                  </p:childTnLst>
                                </p:cTn>
                              </p:par>
                            </p:childTnLst>
                          </p:cTn>
                        </p:par>
                        <p:par>
                          <p:cTn id="32" fill="hold">
                            <p:stCondLst>
                              <p:cond delay="4500"/>
                            </p:stCondLst>
                            <p:childTnLst>
                              <p:par>
                                <p:cTn id="33" presetID="18" presetClass="entr" presetSubtype="12" fill="hold" nodeType="after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strips(downLeft)">
                                      <p:cBhvr>
                                        <p:cTn id="35" dur="500"/>
                                        <p:tgtEl>
                                          <p:spTgt spid="94"/>
                                        </p:tgtEl>
                                      </p:cBhvr>
                                    </p:animEffect>
                                  </p:childTnLst>
                                </p:cTn>
                              </p:par>
                            </p:childTnLst>
                          </p:cTn>
                        </p:par>
                        <p:par>
                          <p:cTn id="36" fill="hold">
                            <p:stCondLst>
                              <p:cond delay="5000"/>
                            </p:stCondLst>
                            <p:childTnLst>
                              <p:par>
                                <p:cTn id="37" presetID="18" presetClass="entr" presetSubtype="12" fill="hold"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strips(downLeft)">
                                      <p:cBhvr>
                                        <p:cTn id="3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20" name="矩形 19"/>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22" name="图片 21"/>
          <p:cNvPicPr>
            <a:picLocks noChangeAspect="1"/>
          </p:cNvPicPr>
          <p:nvPr/>
        </p:nvPicPr>
        <p:blipFill>
          <a:blip r:embed="rId2"/>
          <a:stretch>
            <a:fillRect/>
          </a:stretch>
        </p:blipFill>
        <p:spPr>
          <a:xfrm>
            <a:off x="-8255" y="1034031"/>
            <a:ext cx="543560" cy="426085"/>
          </a:xfrm>
          <a:prstGeom prst="rect">
            <a:avLst/>
          </a:prstGeom>
        </p:spPr>
      </p:pic>
      <p:sp>
        <p:nvSpPr>
          <p:cNvPr id="25" name="L 形 24"/>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L 形 25"/>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1920000" y="1658237"/>
            <a:ext cx="1107996"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变频器</a:t>
            </a:r>
            <a:endParaRPr lang="zh-CN" altLang="en-US" sz="2400"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1120181" y="4671983"/>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马达运作</a:t>
            </a:r>
            <a:endParaRPr lang="zh-CN" altLang="en-US" sz="2000" dirty="0">
              <a:latin typeface="微软雅黑" panose="020B0503020204020204" pitchFamily="34" charset="-122"/>
              <a:ea typeface="微软雅黑" panose="020B0503020204020204" pitchFamily="34" charset="-122"/>
            </a:endParaRPr>
          </a:p>
        </p:txBody>
      </p:sp>
      <p:sp>
        <p:nvSpPr>
          <p:cNvPr id="78" name="Rectangle 2" descr="Newsprint"/>
          <p:cNvSpPr>
            <a:spLocks noChangeArrowheads="1"/>
          </p:cNvSpPr>
          <p:nvPr/>
        </p:nvSpPr>
        <p:spPr bwMode="auto">
          <a:xfrm>
            <a:off x="2970000" y="2241550"/>
            <a:ext cx="8382000" cy="4572000"/>
          </a:xfrm>
          <a:prstGeom prst="rect">
            <a:avLst/>
          </a:prstGeom>
          <a:blipFill dpi="0" rotWithShape="0">
            <a:blip r:embed="rId3"/>
            <a:srcRect/>
            <a:tile tx="0" ty="0" sx="100000" sy="100000" flip="none" algn="tl"/>
          </a:blipFill>
          <a:ln>
            <a:noFill/>
          </a:ln>
          <a:effectLst>
            <a:outerShdw dist="81320" dir="3080412" algn="ctr" rotWithShape="0">
              <a:schemeClr val="bg2"/>
            </a:outerShdw>
          </a:effectLst>
          <a:extLst>
            <a:ext uri="{91240B29-F687-4F45-9708-019B960494DF}">
              <a14:hiddenLine xmlns:a14="http://schemas.microsoft.com/office/drawing/2010/main" w="101600">
                <a:solidFill>
                  <a:schemeClr val="folHlink"/>
                </a:solidFill>
                <a:miter lim="800000"/>
                <a:headEnd/>
                <a:tailEnd/>
              </a14:hiddenLine>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80" name="Rectangle 5"/>
          <p:cNvSpPr>
            <a:spLocks noChangeAspect="1" noChangeArrowheads="1"/>
          </p:cNvSpPr>
          <p:nvPr/>
        </p:nvSpPr>
        <p:spPr bwMode="auto">
          <a:xfrm>
            <a:off x="2970000" y="3306763"/>
            <a:ext cx="5359400" cy="3506787"/>
          </a:xfrm>
          <a:prstGeom prst="rect">
            <a:avLst/>
          </a:prstGeom>
          <a:solidFill>
            <a:srgbClr val="C0C0C0">
              <a:alpha val="50195"/>
            </a:srgbClr>
          </a:solidFill>
          <a:ln w="12700">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pic>
        <p:nvPicPr>
          <p:cNvPr id="112" name="Picture 6" descr="80"/>
          <p:cNvPicPr>
            <a:picLocks noChangeAspect="1" noChangeArrowheads="1"/>
          </p:cNvPicPr>
          <p:nvPr/>
        </p:nvPicPr>
        <p:blipFill>
          <a:blip r:embed="rId4">
            <a:extLst>
              <a:ext uri="{28A0092B-C50C-407E-A947-70E740481C1C}">
                <a14:useLocalDpi xmlns:a14="http://schemas.microsoft.com/office/drawing/2010/main" val="0"/>
              </a:ext>
            </a:extLst>
          </a:blip>
          <a:srcRect l="1892" t="21298" r="7297" b="19040"/>
          <a:stretch>
            <a:fillRect/>
          </a:stretch>
        </p:blipFill>
        <p:spPr bwMode="auto">
          <a:xfrm>
            <a:off x="7615025" y="1173163"/>
            <a:ext cx="3736975" cy="2058987"/>
          </a:xfrm>
          <a:prstGeom prst="rect">
            <a:avLst/>
          </a:prstGeom>
          <a:noFill/>
          <a:ln w="101600">
            <a:solidFill>
              <a:srgbClr val="FFCCFF"/>
            </a:solidFill>
            <a:miter lim="800000"/>
            <a:headEnd/>
            <a:tailEnd/>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13" name="Text Box 7"/>
          <p:cNvSpPr txBox="1">
            <a:spLocks noChangeArrowheads="1"/>
          </p:cNvSpPr>
          <p:nvPr/>
        </p:nvSpPr>
        <p:spPr bwMode="auto">
          <a:xfrm>
            <a:off x="6653000" y="3279775"/>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rgbClr val="000000"/>
                </a:solidFill>
              </a:rPr>
              <a:t>IPM</a:t>
            </a:r>
          </a:p>
        </p:txBody>
      </p:sp>
      <p:sp>
        <p:nvSpPr>
          <p:cNvPr id="114" name="Line 8"/>
          <p:cNvSpPr>
            <a:spLocks noChangeShapeType="1"/>
          </p:cNvSpPr>
          <p:nvPr/>
        </p:nvSpPr>
        <p:spPr bwMode="auto">
          <a:xfrm>
            <a:off x="8827875" y="1725613"/>
            <a:ext cx="0" cy="1204912"/>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Oval 9"/>
          <p:cNvSpPr>
            <a:spLocks noChangeArrowheads="1"/>
          </p:cNvSpPr>
          <p:nvPr/>
        </p:nvSpPr>
        <p:spPr bwMode="auto">
          <a:xfrm>
            <a:off x="8748500" y="2139950"/>
            <a:ext cx="152400" cy="152400"/>
          </a:xfrm>
          <a:prstGeom prst="ellipse">
            <a:avLst/>
          </a:prstGeom>
          <a:gradFill rotWithShape="0">
            <a:gsLst>
              <a:gs pos="0">
                <a:srgbClr val="FF8F8F"/>
              </a:gs>
              <a:gs pos="100000">
                <a:srgbClr val="FF0000"/>
              </a:gs>
            </a:gsLst>
            <a:path path="shape">
              <a:fillToRect l="50000" t="50000" r="50000" b="50000"/>
            </a:path>
          </a:gradFill>
          <a:ln w="635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125" name="Oval 23"/>
          <p:cNvSpPr>
            <a:spLocks noChangeArrowheads="1"/>
          </p:cNvSpPr>
          <p:nvPr/>
        </p:nvSpPr>
        <p:spPr bwMode="auto">
          <a:xfrm>
            <a:off x="8778663" y="3986213"/>
            <a:ext cx="2225675" cy="2225675"/>
          </a:xfrm>
          <a:prstGeom prst="ellipse">
            <a:avLst/>
          </a:prstGeom>
          <a:solidFill>
            <a:srgbClr val="FF99FF"/>
          </a:solidFill>
          <a:ln w="3810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126" name="Group 24"/>
          <p:cNvGrpSpPr>
            <a:grpSpLocks/>
          </p:cNvGrpSpPr>
          <p:nvPr/>
        </p:nvGrpSpPr>
        <p:grpSpPr bwMode="auto">
          <a:xfrm flipH="1">
            <a:off x="9680363" y="4221163"/>
            <a:ext cx="185737" cy="814387"/>
            <a:chOff x="2655" y="223"/>
            <a:chExt cx="313" cy="518"/>
          </a:xfrm>
        </p:grpSpPr>
        <p:sp>
          <p:nvSpPr>
            <p:cNvPr id="127" name="Freeform 25"/>
            <p:cNvSpPr>
              <a:spLocks/>
            </p:cNvSpPr>
            <p:nvPr/>
          </p:nvSpPr>
          <p:spPr bwMode="auto">
            <a:xfrm>
              <a:off x="2656" y="22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8" name="Freeform 26"/>
            <p:cNvSpPr>
              <a:spLocks/>
            </p:cNvSpPr>
            <p:nvPr/>
          </p:nvSpPr>
          <p:spPr bwMode="auto">
            <a:xfrm>
              <a:off x="2655" y="37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9" name="Freeform 27"/>
            <p:cNvSpPr>
              <a:spLocks/>
            </p:cNvSpPr>
            <p:nvPr/>
          </p:nvSpPr>
          <p:spPr bwMode="auto">
            <a:xfrm>
              <a:off x="2655" y="526"/>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130" name="Group 28"/>
          <p:cNvGrpSpPr>
            <a:grpSpLocks/>
          </p:cNvGrpSpPr>
          <p:nvPr/>
        </p:nvGrpSpPr>
        <p:grpSpPr bwMode="auto">
          <a:xfrm rot="14400000" flipH="1">
            <a:off x="9408106" y="4971257"/>
            <a:ext cx="185737" cy="819150"/>
            <a:chOff x="2573" y="224"/>
            <a:chExt cx="318" cy="517"/>
          </a:xfrm>
        </p:grpSpPr>
        <p:sp>
          <p:nvSpPr>
            <p:cNvPr id="131" name="Freeform 29"/>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2" name="Freeform 30"/>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3" name="Freeform 31"/>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134" name="Oval 32"/>
          <p:cNvSpPr>
            <a:spLocks noChangeArrowheads="1"/>
          </p:cNvSpPr>
          <p:nvPr/>
        </p:nvSpPr>
        <p:spPr bwMode="auto">
          <a:xfrm>
            <a:off x="9756563" y="4872038"/>
            <a:ext cx="260350" cy="474662"/>
          </a:xfrm>
          <a:prstGeom prst="ellipse">
            <a:avLst/>
          </a:prstGeom>
          <a:solidFill>
            <a:srgbClr val="000000"/>
          </a:solidFill>
          <a:ln>
            <a:noFill/>
          </a:ln>
          <a:effectLst/>
          <a:extLst>
            <a:ext uri="{91240B29-F687-4F45-9708-019B960494DF}">
              <a14:hiddenLine xmlns:a14="http://schemas.microsoft.com/office/drawing/2010/main" w="38100">
                <a:solidFill>
                  <a:srgbClr val="FF99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135" name="Group 33"/>
          <p:cNvGrpSpPr>
            <a:grpSpLocks/>
          </p:cNvGrpSpPr>
          <p:nvPr/>
        </p:nvGrpSpPr>
        <p:grpSpPr bwMode="auto">
          <a:xfrm rot="7200000" flipH="1">
            <a:off x="10265356" y="4868069"/>
            <a:ext cx="185738" cy="819150"/>
            <a:chOff x="2573" y="224"/>
            <a:chExt cx="318" cy="517"/>
          </a:xfrm>
        </p:grpSpPr>
        <p:sp>
          <p:nvSpPr>
            <p:cNvPr id="141" name="Freeform 34"/>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2" name="Freeform 35"/>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3" name="Freeform 36"/>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144" name="Text Box 37"/>
          <p:cNvSpPr txBox="1">
            <a:spLocks noChangeArrowheads="1"/>
          </p:cNvSpPr>
          <p:nvPr/>
        </p:nvSpPr>
        <p:spPr bwMode="auto">
          <a:xfrm>
            <a:off x="9548600" y="5441950"/>
            <a:ext cx="3778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808080"/>
                </a:solidFill>
              </a:rPr>
              <a:t>V</a:t>
            </a:r>
          </a:p>
        </p:txBody>
      </p:sp>
      <p:sp>
        <p:nvSpPr>
          <p:cNvPr id="145" name="Text Box 38"/>
          <p:cNvSpPr txBox="1">
            <a:spLocks noChangeArrowheads="1"/>
          </p:cNvSpPr>
          <p:nvPr/>
        </p:nvSpPr>
        <p:spPr bwMode="auto">
          <a:xfrm>
            <a:off x="5814800" y="3586163"/>
            <a:ext cx="7699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chemeClr val="bg1"/>
                </a:solidFill>
              </a:rPr>
              <a:t>IPM</a:t>
            </a:r>
          </a:p>
        </p:txBody>
      </p:sp>
      <p:pic>
        <p:nvPicPr>
          <p:cNvPr id="146" name="Picture 39" descr="inverEWD2"/>
          <p:cNvPicPr>
            <a:picLocks noChangeAspect="1" noChangeArrowheads="1"/>
          </p:cNvPicPr>
          <p:nvPr/>
        </p:nvPicPr>
        <p:blipFill>
          <a:blip r:embed="rId5">
            <a:extLst>
              <a:ext uri="{28A0092B-C50C-407E-A947-70E740481C1C}">
                <a14:useLocalDpi xmlns:a14="http://schemas.microsoft.com/office/drawing/2010/main" val="0"/>
              </a:ext>
            </a:extLst>
          </a:blip>
          <a:srcRect b="14589"/>
          <a:stretch>
            <a:fillRect/>
          </a:stretch>
        </p:blipFill>
        <p:spPr bwMode="auto">
          <a:xfrm>
            <a:off x="2995400" y="3586163"/>
            <a:ext cx="4648200" cy="299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7" name="Freeform 40"/>
          <p:cNvSpPr>
            <a:spLocks/>
          </p:cNvSpPr>
          <p:nvPr/>
        </p:nvSpPr>
        <p:spPr bwMode="auto">
          <a:xfrm>
            <a:off x="7610263" y="3765550"/>
            <a:ext cx="2319337" cy="1076325"/>
          </a:xfrm>
          <a:custGeom>
            <a:avLst/>
            <a:gdLst>
              <a:gd name="T0" fmla="*/ 0 w 1440"/>
              <a:gd name="T1" fmla="*/ 2147483646 h 672"/>
              <a:gd name="T2" fmla="*/ 2147483646 w 1440"/>
              <a:gd name="T3" fmla="*/ 2147483646 h 672"/>
              <a:gd name="T4" fmla="*/ 2147483646 w 1440"/>
              <a:gd name="T5" fmla="*/ 0 h 672"/>
              <a:gd name="T6" fmla="*/ 2147483646 w 1440"/>
              <a:gd name="T7" fmla="*/ 0 h 672"/>
              <a:gd name="T8" fmla="*/ 2147483646 w 1440"/>
              <a:gd name="T9" fmla="*/ 2147483646 h 6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672">
                <a:moveTo>
                  <a:pt x="0" y="672"/>
                </a:moveTo>
                <a:lnTo>
                  <a:pt x="336" y="672"/>
                </a:lnTo>
                <a:lnTo>
                  <a:pt x="336" y="0"/>
                </a:lnTo>
                <a:lnTo>
                  <a:pt x="1440" y="0"/>
                </a:lnTo>
                <a:lnTo>
                  <a:pt x="1440" y="288"/>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Freeform 41"/>
          <p:cNvSpPr>
            <a:spLocks/>
          </p:cNvSpPr>
          <p:nvPr/>
        </p:nvSpPr>
        <p:spPr bwMode="auto">
          <a:xfrm>
            <a:off x="7567400" y="5051425"/>
            <a:ext cx="1536700" cy="619125"/>
          </a:xfrm>
          <a:custGeom>
            <a:avLst/>
            <a:gdLst>
              <a:gd name="T0" fmla="*/ 0 w 968"/>
              <a:gd name="T1" fmla="*/ 0 h 390"/>
              <a:gd name="T2" fmla="*/ 2147483646 w 968"/>
              <a:gd name="T3" fmla="*/ 0 h 390"/>
              <a:gd name="T4" fmla="*/ 2147483646 w 968"/>
              <a:gd name="T5" fmla="*/ 2147483646 h 390"/>
              <a:gd name="T6" fmla="*/ 2147483646 w 968"/>
              <a:gd name="T7" fmla="*/ 2147483646 h 390"/>
              <a:gd name="T8" fmla="*/ 2147483646 w 968"/>
              <a:gd name="T9" fmla="*/ 2147483646 h 3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390">
                <a:moveTo>
                  <a:pt x="0" y="0"/>
                </a:moveTo>
                <a:lnTo>
                  <a:pt x="624" y="0"/>
                </a:lnTo>
                <a:lnTo>
                  <a:pt x="624" y="390"/>
                </a:lnTo>
                <a:lnTo>
                  <a:pt x="852" y="388"/>
                </a:lnTo>
                <a:lnTo>
                  <a:pt x="968" y="272"/>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Freeform 42"/>
          <p:cNvSpPr>
            <a:spLocks/>
          </p:cNvSpPr>
          <p:nvPr/>
        </p:nvSpPr>
        <p:spPr bwMode="auto">
          <a:xfrm>
            <a:off x="7605500" y="5256213"/>
            <a:ext cx="3241675" cy="1173162"/>
          </a:xfrm>
          <a:custGeom>
            <a:avLst/>
            <a:gdLst>
              <a:gd name="T0" fmla="*/ 0 w 2042"/>
              <a:gd name="T1" fmla="*/ 0 h 739"/>
              <a:gd name="T2" fmla="*/ 2147483646 w 2042"/>
              <a:gd name="T3" fmla="*/ 0 h 739"/>
              <a:gd name="T4" fmla="*/ 2147483646 w 2042"/>
              <a:gd name="T5" fmla="*/ 2147483646 h 739"/>
              <a:gd name="T6" fmla="*/ 2147483646 w 2042"/>
              <a:gd name="T7" fmla="*/ 2147483646 h 739"/>
              <a:gd name="T8" fmla="*/ 2147483646 w 2042"/>
              <a:gd name="T9" fmla="*/ 2147483646 h 739"/>
              <a:gd name="T10" fmla="*/ 2147483646 w 2042"/>
              <a:gd name="T11" fmla="*/ 2147483646 h 7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2" h="739">
                <a:moveTo>
                  <a:pt x="0" y="0"/>
                </a:moveTo>
                <a:lnTo>
                  <a:pt x="340" y="0"/>
                </a:lnTo>
                <a:lnTo>
                  <a:pt x="340" y="738"/>
                </a:lnTo>
                <a:lnTo>
                  <a:pt x="2042" y="739"/>
                </a:lnTo>
                <a:lnTo>
                  <a:pt x="2042" y="265"/>
                </a:lnTo>
                <a:lnTo>
                  <a:pt x="1920" y="197"/>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Text Box 43"/>
          <p:cNvSpPr txBox="1">
            <a:spLocks noChangeArrowheads="1"/>
          </p:cNvSpPr>
          <p:nvPr/>
        </p:nvSpPr>
        <p:spPr bwMode="auto">
          <a:xfrm>
            <a:off x="10463000" y="3765550"/>
            <a:ext cx="7207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400" b="1">
                <a:solidFill>
                  <a:srgbClr val="000000"/>
                </a:solidFill>
              </a:rPr>
              <a:t>MG</a:t>
            </a:r>
          </a:p>
        </p:txBody>
      </p:sp>
      <p:grpSp>
        <p:nvGrpSpPr>
          <p:cNvPr id="151" name="Group 44"/>
          <p:cNvGrpSpPr>
            <a:grpSpLocks/>
          </p:cNvGrpSpPr>
          <p:nvPr/>
        </p:nvGrpSpPr>
        <p:grpSpPr bwMode="auto">
          <a:xfrm>
            <a:off x="2995400" y="3689350"/>
            <a:ext cx="2130425" cy="1066800"/>
            <a:chOff x="2065" y="1968"/>
            <a:chExt cx="959" cy="624"/>
          </a:xfrm>
        </p:grpSpPr>
        <p:sp>
          <p:nvSpPr>
            <p:cNvPr id="152" name="Freeform 45"/>
            <p:cNvSpPr>
              <a:spLocks/>
            </p:cNvSpPr>
            <p:nvPr/>
          </p:nvSpPr>
          <p:spPr bwMode="auto">
            <a:xfrm rot="10800000" flipH="1">
              <a:off x="2065" y="1968"/>
              <a:ext cx="479" cy="361"/>
            </a:xfrm>
            <a:custGeom>
              <a:avLst/>
              <a:gdLst>
                <a:gd name="T0" fmla="*/ 0 w 479"/>
                <a:gd name="T1" fmla="*/ 360 h 361"/>
                <a:gd name="T2" fmla="*/ 380 w 479"/>
                <a:gd name="T3" fmla="*/ 361 h 361"/>
                <a:gd name="T4" fmla="*/ 422 w 479"/>
                <a:gd name="T5" fmla="*/ 358 h 361"/>
                <a:gd name="T6" fmla="*/ 453 w 479"/>
                <a:gd name="T7" fmla="*/ 350 h 361"/>
                <a:gd name="T8" fmla="*/ 475 w 479"/>
                <a:gd name="T9" fmla="*/ 328 h 361"/>
                <a:gd name="T10" fmla="*/ 479 w 479"/>
                <a:gd name="T11" fmla="*/ 298 h 361"/>
                <a:gd name="T12" fmla="*/ 479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Freeform 46"/>
            <p:cNvSpPr>
              <a:spLocks/>
            </p:cNvSpPr>
            <p:nvPr/>
          </p:nvSpPr>
          <p:spPr bwMode="auto">
            <a:xfrm rot="10800000" flipV="1">
              <a:off x="2544" y="2233"/>
              <a:ext cx="480" cy="359"/>
            </a:xfrm>
            <a:custGeom>
              <a:avLst/>
              <a:gdLst>
                <a:gd name="T0" fmla="*/ 0 w 479"/>
                <a:gd name="T1" fmla="*/ 328 h 361"/>
                <a:gd name="T2" fmla="*/ 396 w 479"/>
                <a:gd name="T3" fmla="*/ 329 h 361"/>
                <a:gd name="T4" fmla="*/ 438 w 479"/>
                <a:gd name="T5" fmla="*/ 326 h 361"/>
                <a:gd name="T6" fmla="*/ 469 w 479"/>
                <a:gd name="T7" fmla="*/ 318 h 361"/>
                <a:gd name="T8" fmla="*/ 491 w 479"/>
                <a:gd name="T9" fmla="*/ 296 h 361"/>
                <a:gd name="T10" fmla="*/ 495 w 479"/>
                <a:gd name="T11" fmla="*/ 268 h 361"/>
                <a:gd name="T12" fmla="*/ 495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 name="Group 47"/>
          <p:cNvGrpSpPr>
            <a:grpSpLocks/>
          </p:cNvGrpSpPr>
          <p:nvPr/>
        </p:nvGrpSpPr>
        <p:grpSpPr bwMode="auto">
          <a:xfrm>
            <a:off x="4900400" y="3656013"/>
            <a:ext cx="4114800" cy="1100137"/>
            <a:chOff x="1569" y="1947"/>
            <a:chExt cx="2463" cy="693"/>
          </a:xfrm>
        </p:grpSpPr>
        <p:sp>
          <p:nvSpPr>
            <p:cNvPr id="155" name="Freeform 48"/>
            <p:cNvSpPr>
              <a:spLocks/>
            </p:cNvSpPr>
            <p:nvPr/>
          </p:nvSpPr>
          <p:spPr bwMode="auto">
            <a:xfrm>
              <a:off x="1569" y="2157"/>
              <a:ext cx="1877" cy="483"/>
            </a:xfrm>
            <a:custGeom>
              <a:avLst/>
              <a:gdLst>
                <a:gd name="T0" fmla="*/ 1876 w 1877"/>
                <a:gd name="T1" fmla="*/ 0 h 483"/>
                <a:gd name="T2" fmla="*/ 1877 w 1877"/>
                <a:gd name="T3" fmla="*/ 380 h 483"/>
                <a:gd name="T4" fmla="*/ 1873 w 1877"/>
                <a:gd name="T5" fmla="*/ 423 h 483"/>
                <a:gd name="T6" fmla="*/ 1861 w 1877"/>
                <a:gd name="T7" fmla="*/ 456 h 483"/>
                <a:gd name="T8" fmla="*/ 1830 w 1877"/>
                <a:gd name="T9" fmla="*/ 479 h 483"/>
                <a:gd name="T10" fmla="*/ 1787 w 1877"/>
                <a:gd name="T11" fmla="*/ 483 h 483"/>
                <a:gd name="T12" fmla="*/ 0 w 1877"/>
                <a:gd name="T13" fmla="*/ 480 h 4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7" h="483">
                  <a:moveTo>
                    <a:pt x="1876" y="0"/>
                  </a:moveTo>
                  <a:lnTo>
                    <a:pt x="1877" y="380"/>
                  </a:lnTo>
                  <a:lnTo>
                    <a:pt x="1873" y="423"/>
                  </a:lnTo>
                  <a:lnTo>
                    <a:pt x="1861" y="456"/>
                  </a:lnTo>
                  <a:lnTo>
                    <a:pt x="1830" y="479"/>
                  </a:lnTo>
                  <a:lnTo>
                    <a:pt x="1787" y="483"/>
                  </a:lnTo>
                  <a:lnTo>
                    <a:pt x="0" y="48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Freeform 49"/>
            <p:cNvSpPr>
              <a:spLocks/>
            </p:cNvSpPr>
            <p:nvPr/>
          </p:nvSpPr>
          <p:spPr bwMode="auto">
            <a:xfrm rot="16200000" flipV="1">
              <a:off x="3486" y="1903"/>
              <a:ext cx="502" cy="590"/>
            </a:xfrm>
            <a:custGeom>
              <a:avLst/>
              <a:gdLst>
                <a:gd name="T0" fmla="*/ 0 w 479"/>
                <a:gd name="T1" fmla="*/ 932622 h 361"/>
                <a:gd name="T2" fmla="*/ 805 w 479"/>
                <a:gd name="T3" fmla="*/ 935616 h 361"/>
                <a:gd name="T4" fmla="*/ 891 w 479"/>
                <a:gd name="T5" fmla="*/ 927248 h 361"/>
                <a:gd name="T6" fmla="*/ 960 w 479"/>
                <a:gd name="T7" fmla="*/ 906933 h 361"/>
                <a:gd name="T8" fmla="*/ 1006 w 479"/>
                <a:gd name="T9" fmla="*/ 849842 h 361"/>
                <a:gd name="T10" fmla="*/ 1011 w 479"/>
                <a:gd name="T11" fmla="*/ 772140 h 361"/>
                <a:gd name="T12" fmla="*/ 1011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7" name="Group 50"/>
          <p:cNvGrpSpPr>
            <a:grpSpLocks/>
          </p:cNvGrpSpPr>
          <p:nvPr/>
        </p:nvGrpSpPr>
        <p:grpSpPr bwMode="auto">
          <a:xfrm>
            <a:off x="6653000" y="5167313"/>
            <a:ext cx="762000" cy="573087"/>
            <a:chOff x="1728" y="2771"/>
            <a:chExt cx="1776" cy="361"/>
          </a:xfrm>
        </p:grpSpPr>
        <p:sp>
          <p:nvSpPr>
            <p:cNvPr id="158" name="Line 51"/>
            <p:cNvSpPr>
              <a:spLocks noChangeShapeType="1"/>
            </p:cNvSpPr>
            <p:nvPr/>
          </p:nvSpPr>
          <p:spPr bwMode="auto">
            <a:xfrm>
              <a:off x="1989" y="2772"/>
              <a:ext cx="1515"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Freeform 52"/>
            <p:cNvSpPr>
              <a:spLocks/>
            </p:cNvSpPr>
            <p:nvPr/>
          </p:nvSpPr>
          <p:spPr bwMode="auto">
            <a:xfrm rot="10800000">
              <a:off x="1728" y="2771"/>
              <a:ext cx="385" cy="361"/>
            </a:xfrm>
            <a:custGeom>
              <a:avLst/>
              <a:gdLst>
                <a:gd name="T0" fmla="*/ 0 w 479"/>
                <a:gd name="T1" fmla="*/ 360 h 361"/>
                <a:gd name="T2" fmla="*/ 11 w 479"/>
                <a:gd name="T3" fmla="*/ 361 h 361"/>
                <a:gd name="T4" fmla="*/ 13 w 479"/>
                <a:gd name="T5" fmla="*/ 358 h 361"/>
                <a:gd name="T6" fmla="*/ 14 w 479"/>
                <a:gd name="T7" fmla="*/ 350 h 361"/>
                <a:gd name="T8" fmla="*/ 14 w 479"/>
                <a:gd name="T9" fmla="*/ 328 h 361"/>
                <a:gd name="T10" fmla="*/ 14 w 479"/>
                <a:gd name="T11" fmla="*/ 298 h 361"/>
                <a:gd name="T12" fmla="*/ 14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0" name="Group 53"/>
          <p:cNvGrpSpPr>
            <a:grpSpLocks/>
          </p:cNvGrpSpPr>
          <p:nvPr/>
        </p:nvGrpSpPr>
        <p:grpSpPr bwMode="auto">
          <a:xfrm>
            <a:off x="3300200" y="5518150"/>
            <a:ext cx="3352800" cy="838200"/>
            <a:chOff x="432" y="3120"/>
            <a:chExt cx="1297" cy="528"/>
          </a:xfrm>
        </p:grpSpPr>
        <p:sp>
          <p:nvSpPr>
            <p:cNvPr id="161" name="Line 54"/>
            <p:cNvSpPr>
              <a:spLocks noChangeShapeType="1"/>
            </p:cNvSpPr>
            <p:nvPr/>
          </p:nvSpPr>
          <p:spPr bwMode="auto">
            <a:xfrm>
              <a:off x="432" y="3648"/>
              <a:ext cx="1200" cy="0"/>
            </a:xfrm>
            <a:prstGeom prst="line">
              <a:avLst/>
            </a:prstGeom>
            <a:noFill/>
            <a:ln w="762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Freeform 55"/>
            <p:cNvSpPr>
              <a:spLocks/>
            </p:cNvSpPr>
            <p:nvPr/>
          </p:nvSpPr>
          <p:spPr bwMode="auto">
            <a:xfrm>
              <a:off x="1344" y="3120"/>
              <a:ext cx="385" cy="528"/>
            </a:xfrm>
            <a:custGeom>
              <a:avLst/>
              <a:gdLst>
                <a:gd name="T0" fmla="*/ 0 w 479"/>
                <a:gd name="T1" fmla="*/ 158122 h 361"/>
                <a:gd name="T2" fmla="*/ 11 w 479"/>
                <a:gd name="T3" fmla="*/ 158226 h 361"/>
                <a:gd name="T4" fmla="*/ 13 w 479"/>
                <a:gd name="T5" fmla="*/ 156981 h 361"/>
                <a:gd name="T6" fmla="*/ 14 w 479"/>
                <a:gd name="T7" fmla="*/ 153522 h 361"/>
                <a:gd name="T8" fmla="*/ 14 w 479"/>
                <a:gd name="T9" fmla="*/ 143922 h 361"/>
                <a:gd name="T10" fmla="*/ 14 w 479"/>
                <a:gd name="T11" fmla="*/ 130752 h 361"/>
                <a:gd name="T12" fmla="*/ 14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3" name="Group 56"/>
          <p:cNvGrpSpPr>
            <a:grpSpLocks/>
          </p:cNvGrpSpPr>
          <p:nvPr/>
        </p:nvGrpSpPr>
        <p:grpSpPr bwMode="auto">
          <a:xfrm>
            <a:off x="3111288" y="4165600"/>
            <a:ext cx="728662" cy="387350"/>
            <a:chOff x="1939" y="2268"/>
            <a:chExt cx="459" cy="244"/>
          </a:xfrm>
        </p:grpSpPr>
        <p:sp>
          <p:nvSpPr>
            <p:cNvPr id="164" name="Rectangle 57"/>
            <p:cNvSpPr>
              <a:spLocks noChangeArrowheads="1"/>
            </p:cNvSpPr>
            <p:nvPr/>
          </p:nvSpPr>
          <p:spPr bwMode="auto">
            <a:xfrm>
              <a:off x="1939" y="2286"/>
              <a:ext cx="269" cy="1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eaLnBrk="1" hangingPunct="1"/>
              <a:r>
                <a:rPr lang="en-US" altLang="zh-CN" sz="1800" b="1">
                  <a:solidFill>
                    <a:srgbClr val="FF0000"/>
                  </a:solidFill>
                </a:rPr>
                <a:t>ON</a:t>
              </a:r>
            </a:p>
          </p:txBody>
        </p:sp>
        <p:sp>
          <p:nvSpPr>
            <p:cNvPr id="165" name="Rectangle 58"/>
            <p:cNvSpPr>
              <a:spLocks noChangeArrowheads="1"/>
            </p:cNvSpPr>
            <p:nvPr/>
          </p:nvSpPr>
          <p:spPr bwMode="auto">
            <a:xfrm>
              <a:off x="2258" y="2268"/>
              <a:ext cx="140" cy="244"/>
            </a:xfrm>
            <a:prstGeom prst="rect">
              <a:avLst/>
            </a:prstGeom>
            <a:solidFill>
              <a:srgbClr val="FF3300"/>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grpSp>
        <p:nvGrpSpPr>
          <p:cNvPr id="166" name="Group 59"/>
          <p:cNvGrpSpPr>
            <a:grpSpLocks/>
          </p:cNvGrpSpPr>
          <p:nvPr/>
        </p:nvGrpSpPr>
        <p:grpSpPr bwMode="auto">
          <a:xfrm>
            <a:off x="5689388" y="5597525"/>
            <a:ext cx="735012" cy="387350"/>
            <a:chOff x="1123" y="3170"/>
            <a:chExt cx="463" cy="244"/>
          </a:xfrm>
        </p:grpSpPr>
        <p:sp>
          <p:nvSpPr>
            <p:cNvPr id="167" name="Rectangle 60"/>
            <p:cNvSpPr>
              <a:spLocks noChangeArrowheads="1"/>
            </p:cNvSpPr>
            <p:nvPr/>
          </p:nvSpPr>
          <p:spPr bwMode="auto">
            <a:xfrm>
              <a:off x="1123" y="3198"/>
              <a:ext cx="269" cy="1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eaLnBrk="1" hangingPunct="1"/>
              <a:r>
                <a:rPr lang="en-US" altLang="zh-CN" sz="1800" b="1">
                  <a:solidFill>
                    <a:srgbClr val="FF0000"/>
                  </a:solidFill>
                </a:rPr>
                <a:t>ON</a:t>
              </a:r>
            </a:p>
          </p:txBody>
        </p:sp>
        <p:sp>
          <p:nvSpPr>
            <p:cNvPr id="168" name="Rectangle 61"/>
            <p:cNvSpPr>
              <a:spLocks noChangeArrowheads="1"/>
            </p:cNvSpPr>
            <p:nvPr/>
          </p:nvSpPr>
          <p:spPr bwMode="auto">
            <a:xfrm>
              <a:off x="1446" y="3170"/>
              <a:ext cx="140" cy="244"/>
            </a:xfrm>
            <a:prstGeom prst="rect">
              <a:avLst/>
            </a:prstGeom>
            <a:solidFill>
              <a:srgbClr val="FF3300"/>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sp>
        <p:nvSpPr>
          <p:cNvPr id="169" name="Text Box 62"/>
          <p:cNvSpPr txBox="1">
            <a:spLocks noChangeArrowheads="1"/>
          </p:cNvSpPr>
          <p:nvPr/>
        </p:nvSpPr>
        <p:spPr bwMode="auto">
          <a:xfrm>
            <a:off x="10220113" y="4756150"/>
            <a:ext cx="4714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808080"/>
                </a:solidFill>
              </a:rPr>
              <a:t>W</a:t>
            </a:r>
          </a:p>
        </p:txBody>
      </p:sp>
      <p:sp>
        <p:nvSpPr>
          <p:cNvPr id="170" name="Text Box 63"/>
          <p:cNvSpPr txBox="1">
            <a:spLocks noChangeArrowheads="1"/>
          </p:cNvSpPr>
          <p:nvPr/>
        </p:nvSpPr>
        <p:spPr bwMode="auto">
          <a:xfrm>
            <a:off x="9243800" y="4451350"/>
            <a:ext cx="4714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808080"/>
                </a:solidFill>
              </a:rPr>
              <a:t>U</a:t>
            </a:r>
          </a:p>
        </p:txBody>
      </p:sp>
      <p:grpSp>
        <p:nvGrpSpPr>
          <p:cNvPr id="171" name="Group 64"/>
          <p:cNvGrpSpPr>
            <a:grpSpLocks/>
          </p:cNvGrpSpPr>
          <p:nvPr/>
        </p:nvGrpSpPr>
        <p:grpSpPr bwMode="auto">
          <a:xfrm>
            <a:off x="7415000" y="5170488"/>
            <a:ext cx="1752600" cy="1157287"/>
            <a:chOff x="3024" y="2901"/>
            <a:chExt cx="1104" cy="729"/>
          </a:xfrm>
        </p:grpSpPr>
        <p:sp>
          <p:nvSpPr>
            <p:cNvPr id="172" name="Freeform 65"/>
            <p:cNvSpPr>
              <a:spLocks/>
            </p:cNvSpPr>
            <p:nvPr/>
          </p:nvSpPr>
          <p:spPr bwMode="auto">
            <a:xfrm flipV="1">
              <a:off x="3024" y="2901"/>
              <a:ext cx="518" cy="508"/>
            </a:xfrm>
            <a:custGeom>
              <a:avLst/>
              <a:gdLst>
                <a:gd name="T0" fmla="*/ 12453 w 419"/>
                <a:gd name="T1" fmla="*/ 0 h 462"/>
                <a:gd name="T2" fmla="*/ 12467 w 419"/>
                <a:gd name="T3" fmla="*/ 1658 h 462"/>
                <a:gd name="T4" fmla="*/ 12359 w 419"/>
                <a:gd name="T5" fmla="*/ 1848 h 462"/>
                <a:gd name="T6" fmla="*/ 12101 w 419"/>
                <a:gd name="T7" fmla="*/ 1990 h 462"/>
                <a:gd name="T8" fmla="*/ 11339 w 419"/>
                <a:gd name="T9" fmla="*/ 2096 h 462"/>
                <a:gd name="T10" fmla="*/ 10306 w 419"/>
                <a:gd name="T11" fmla="*/ 2110 h 462"/>
                <a:gd name="T12" fmla="*/ 0 w 419"/>
                <a:gd name="T13" fmla="*/ 2110 h 4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9" h="462">
                  <a:moveTo>
                    <a:pt x="418" y="0"/>
                  </a:moveTo>
                  <a:lnTo>
                    <a:pt x="419" y="363"/>
                  </a:lnTo>
                  <a:lnTo>
                    <a:pt x="416" y="405"/>
                  </a:lnTo>
                  <a:lnTo>
                    <a:pt x="406" y="436"/>
                  </a:lnTo>
                  <a:lnTo>
                    <a:pt x="381" y="458"/>
                  </a:lnTo>
                  <a:lnTo>
                    <a:pt x="346" y="462"/>
                  </a:lnTo>
                  <a:lnTo>
                    <a:pt x="0" y="462"/>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 name="Freeform 66"/>
            <p:cNvSpPr>
              <a:spLocks/>
            </p:cNvSpPr>
            <p:nvPr/>
          </p:nvSpPr>
          <p:spPr bwMode="auto">
            <a:xfrm rot="5400000">
              <a:off x="3569" y="3071"/>
              <a:ext cx="528" cy="590"/>
            </a:xfrm>
            <a:custGeom>
              <a:avLst/>
              <a:gdLst>
                <a:gd name="T0" fmla="*/ 0 w 479"/>
                <a:gd name="T1" fmla="*/ 932622 h 361"/>
                <a:gd name="T2" fmla="*/ 1804 w 479"/>
                <a:gd name="T3" fmla="*/ 935616 h 361"/>
                <a:gd name="T4" fmla="*/ 2004 w 479"/>
                <a:gd name="T5" fmla="*/ 927248 h 361"/>
                <a:gd name="T6" fmla="*/ 2147 w 479"/>
                <a:gd name="T7" fmla="*/ 906933 h 361"/>
                <a:gd name="T8" fmla="*/ 2260 w 479"/>
                <a:gd name="T9" fmla="*/ 849842 h 361"/>
                <a:gd name="T10" fmla="*/ 2278 w 479"/>
                <a:gd name="T11" fmla="*/ 772140 h 361"/>
                <a:gd name="T12" fmla="*/ 2278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 name="Freeform 67"/>
          <p:cNvSpPr>
            <a:spLocks/>
          </p:cNvSpPr>
          <p:nvPr/>
        </p:nvSpPr>
        <p:spPr bwMode="auto">
          <a:xfrm>
            <a:off x="8545300" y="5835650"/>
            <a:ext cx="2222500" cy="492125"/>
          </a:xfrm>
          <a:custGeom>
            <a:avLst/>
            <a:gdLst>
              <a:gd name="T0" fmla="*/ 0 w 1400"/>
              <a:gd name="T1" fmla="*/ 2147483646 h 310"/>
              <a:gd name="T2" fmla="*/ 2147483646 w 1400"/>
              <a:gd name="T3" fmla="*/ 2147483646 h 310"/>
              <a:gd name="T4" fmla="*/ 2147483646 w 1400"/>
              <a:gd name="T5" fmla="*/ 2147483646 h 310"/>
              <a:gd name="T6" fmla="*/ 2147483646 w 1400"/>
              <a:gd name="T7" fmla="*/ 2147483646 h 310"/>
              <a:gd name="T8" fmla="*/ 2147483646 w 1400"/>
              <a:gd name="T9" fmla="*/ 2147483646 h 310"/>
              <a:gd name="T10" fmla="*/ 2147483646 w 1400"/>
              <a:gd name="T11" fmla="*/ 2147483646 h 310"/>
              <a:gd name="T12" fmla="*/ 2147483646 w 1400"/>
              <a:gd name="T13" fmla="*/ 0 h 3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0" h="310">
                <a:moveTo>
                  <a:pt x="0" y="308"/>
                </a:moveTo>
                <a:lnTo>
                  <a:pt x="1257" y="310"/>
                </a:lnTo>
                <a:lnTo>
                  <a:pt x="1318" y="307"/>
                </a:lnTo>
                <a:lnTo>
                  <a:pt x="1362" y="299"/>
                </a:lnTo>
                <a:lnTo>
                  <a:pt x="1394" y="277"/>
                </a:lnTo>
                <a:lnTo>
                  <a:pt x="1400" y="246"/>
                </a:lnTo>
                <a:lnTo>
                  <a:pt x="1400"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5" name="Group 68"/>
          <p:cNvGrpSpPr>
            <a:grpSpLocks/>
          </p:cNvGrpSpPr>
          <p:nvPr/>
        </p:nvGrpSpPr>
        <p:grpSpPr bwMode="auto">
          <a:xfrm>
            <a:off x="9243800" y="4221163"/>
            <a:ext cx="1527175" cy="1139825"/>
            <a:chOff x="4288" y="2303"/>
            <a:chExt cx="962" cy="718"/>
          </a:xfrm>
        </p:grpSpPr>
        <p:sp>
          <p:nvSpPr>
            <p:cNvPr id="176" name="Text Box 69"/>
            <p:cNvSpPr txBox="1">
              <a:spLocks noChangeArrowheads="1"/>
            </p:cNvSpPr>
            <p:nvPr/>
          </p:nvSpPr>
          <p:spPr bwMode="auto">
            <a:xfrm>
              <a:off x="4903" y="2640"/>
              <a:ext cx="29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W</a:t>
              </a:r>
            </a:p>
          </p:txBody>
        </p:sp>
        <p:sp>
          <p:nvSpPr>
            <p:cNvPr id="177" name="Text Box 70"/>
            <p:cNvSpPr txBox="1">
              <a:spLocks noChangeArrowheads="1"/>
            </p:cNvSpPr>
            <p:nvPr/>
          </p:nvSpPr>
          <p:spPr bwMode="auto">
            <a:xfrm>
              <a:off x="4288" y="2448"/>
              <a:ext cx="29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U</a:t>
              </a:r>
            </a:p>
          </p:txBody>
        </p:sp>
        <p:grpSp>
          <p:nvGrpSpPr>
            <p:cNvPr id="178" name="Group 71"/>
            <p:cNvGrpSpPr>
              <a:grpSpLocks/>
            </p:cNvGrpSpPr>
            <p:nvPr/>
          </p:nvGrpSpPr>
          <p:grpSpPr bwMode="auto">
            <a:xfrm>
              <a:off x="4559" y="2303"/>
              <a:ext cx="691" cy="718"/>
              <a:chOff x="4447" y="2303"/>
              <a:chExt cx="691" cy="718"/>
            </a:xfrm>
          </p:grpSpPr>
          <p:grpSp>
            <p:nvGrpSpPr>
              <p:cNvPr id="179" name="Group 72"/>
              <p:cNvGrpSpPr>
                <a:grpSpLocks/>
              </p:cNvGrpSpPr>
              <p:nvPr/>
            </p:nvGrpSpPr>
            <p:grpSpPr bwMode="auto">
              <a:xfrm rot="7200000" flipH="1">
                <a:off x="4821" y="2705"/>
                <a:ext cx="117" cy="516"/>
                <a:chOff x="2573" y="224"/>
                <a:chExt cx="318" cy="517"/>
              </a:xfrm>
            </p:grpSpPr>
            <p:sp>
              <p:nvSpPr>
                <p:cNvPr id="184" name="Freeform 73"/>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5" name="Freeform 74"/>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6" name="Freeform 75"/>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180" name="Group 76"/>
              <p:cNvGrpSpPr>
                <a:grpSpLocks/>
              </p:cNvGrpSpPr>
              <p:nvPr/>
            </p:nvGrpSpPr>
            <p:grpSpPr bwMode="auto">
              <a:xfrm flipH="1">
                <a:off x="4447" y="2303"/>
                <a:ext cx="117" cy="513"/>
                <a:chOff x="2655" y="223"/>
                <a:chExt cx="313" cy="518"/>
              </a:xfrm>
            </p:grpSpPr>
            <p:sp>
              <p:nvSpPr>
                <p:cNvPr id="181" name="Freeform 77"/>
                <p:cNvSpPr>
                  <a:spLocks/>
                </p:cNvSpPr>
                <p:nvPr/>
              </p:nvSpPr>
              <p:spPr bwMode="auto">
                <a:xfrm>
                  <a:off x="2656" y="22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2" name="Freeform 78"/>
                <p:cNvSpPr>
                  <a:spLocks/>
                </p:cNvSpPr>
                <p:nvPr/>
              </p:nvSpPr>
              <p:spPr bwMode="auto">
                <a:xfrm>
                  <a:off x="2655" y="37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3" name="Freeform 79"/>
                <p:cNvSpPr>
                  <a:spLocks/>
                </p:cNvSpPr>
                <p:nvPr/>
              </p:nvSpPr>
              <p:spPr bwMode="auto">
                <a:xfrm>
                  <a:off x="2655" y="526"/>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grpSp>
      <p:grpSp>
        <p:nvGrpSpPr>
          <p:cNvPr id="187" name="Group 80"/>
          <p:cNvGrpSpPr>
            <a:grpSpLocks/>
          </p:cNvGrpSpPr>
          <p:nvPr/>
        </p:nvGrpSpPr>
        <p:grpSpPr bwMode="auto">
          <a:xfrm>
            <a:off x="9243800" y="4221163"/>
            <a:ext cx="1527175" cy="1139825"/>
            <a:chOff x="4288" y="2303"/>
            <a:chExt cx="962" cy="718"/>
          </a:xfrm>
        </p:grpSpPr>
        <p:sp>
          <p:nvSpPr>
            <p:cNvPr id="188" name="Text Box 81"/>
            <p:cNvSpPr txBox="1">
              <a:spLocks noChangeArrowheads="1"/>
            </p:cNvSpPr>
            <p:nvPr/>
          </p:nvSpPr>
          <p:spPr bwMode="auto">
            <a:xfrm>
              <a:off x="4903" y="2640"/>
              <a:ext cx="29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W</a:t>
              </a:r>
            </a:p>
          </p:txBody>
        </p:sp>
        <p:sp>
          <p:nvSpPr>
            <p:cNvPr id="189" name="Text Box 82"/>
            <p:cNvSpPr txBox="1">
              <a:spLocks noChangeArrowheads="1"/>
            </p:cNvSpPr>
            <p:nvPr/>
          </p:nvSpPr>
          <p:spPr bwMode="auto">
            <a:xfrm>
              <a:off x="4288" y="2448"/>
              <a:ext cx="29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U</a:t>
              </a:r>
            </a:p>
          </p:txBody>
        </p:sp>
        <p:grpSp>
          <p:nvGrpSpPr>
            <p:cNvPr id="190" name="Group 83"/>
            <p:cNvGrpSpPr>
              <a:grpSpLocks/>
            </p:cNvGrpSpPr>
            <p:nvPr/>
          </p:nvGrpSpPr>
          <p:grpSpPr bwMode="auto">
            <a:xfrm>
              <a:off x="4559" y="2303"/>
              <a:ext cx="691" cy="718"/>
              <a:chOff x="4447" y="2303"/>
              <a:chExt cx="691" cy="718"/>
            </a:xfrm>
          </p:grpSpPr>
          <p:grpSp>
            <p:nvGrpSpPr>
              <p:cNvPr id="191" name="Group 84"/>
              <p:cNvGrpSpPr>
                <a:grpSpLocks/>
              </p:cNvGrpSpPr>
              <p:nvPr/>
            </p:nvGrpSpPr>
            <p:grpSpPr bwMode="auto">
              <a:xfrm rot="7200000" flipH="1">
                <a:off x="4821" y="2705"/>
                <a:ext cx="117" cy="516"/>
                <a:chOff x="2573" y="224"/>
                <a:chExt cx="318" cy="517"/>
              </a:xfrm>
            </p:grpSpPr>
            <p:sp>
              <p:nvSpPr>
                <p:cNvPr id="196" name="Freeform 85"/>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7" name="Freeform 86"/>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8" name="Freeform 87"/>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192" name="Group 88"/>
              <p:cNvGrpSpPr>
                <a:grpSpLocks/>
              </p:cNvGrpSpPr>
              <p:nvPr/>
            </p:nvGrpSpPr>
            <p:grpSpPr bwMode="auto">
              <a:xfrm flipH="1">
                <a:off x="4447" y="2303"/>
                <a:ext cx="117" cy="513"/>
                <a:chOff x="2655" y="223"/>
                <a:chExt cx="313" cy="518"/>
              </a:xfrm>
            </p:grpSpPr>
            <p:sp>
              <p:nvSpPr>
                <p:cNvPr id="193" name="Freeform 89"/>
                <p:cNvSpPr>
                  <a:spLocks/>
                </p:cNvSpPr>
                <p:nvPr/>
              </p:nvSpPr>
              <p:spPr bwMode="auto">
                <a:xfrm>
                  <a:off x="2656" y="22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4" name="Freeform 90"/>
                <p:cNvSpPr>
                  <a:spLocks/>
                </p:cNvSpPr>
                <p:nvPr/>
              </p:nvSpPr>
              <p:spPr bwMode="auto">
                <a:xfrm>
                  <a:off x="2655" y="37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5" name="Freeform 91"/>
                <p:cNvSpPr>
                  <a:spLocks/>
                </p:cNvSpPr>
                <p:nvPr/>
              </p:nvSpPr>
              <p:spPr bwMode="auto">
                <a:xfrm>
                  <a:off x="2655" y="526"/>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grpSp>
      <p:sp>
        <p:nvSpPr>
          <p:cNvPr id="199" name="Freeform 92"/>
          <p:cNvSpPr>
            <a:spLocks/>
          </p:cNvSpPr>
          <p:nvPr/>
        </p:nvSpPr>
        <p:spPr bwMode="auto">
          <a:xfrm>
            <a:off x="8634200" y="3656013"/>
            <a:ext cx="1371600" cy="1176337"/>
          </a:xfrm>
          <a:custGeom>
            <a:avLst/>
            <a:gdLst>
              <a:gd name="T0" fmla="*/ 0 w 968"/>
              <a:gd name="T1" fmla="*/ 2147483646 h 419"/>
              <a:gd name="T2" fmla="*/ 2147483646 w 968"/>
              <a:gd name="T3" fmla="*/ 0 h 419"/>
              <a:gd name="T4" fmla="*/ 2147483646 w 968"/>
              <a:gd name="T5" fmla="*/ 2147483646 h 419"/>
              <a:gd name="T6" fmla="*/ 2147483646 w 968"/>
              <a:gd name="T7" fmla="*/ 2147483646 h 419"/>
              <a:gd name="T8" fmla="*/ 2147483646 w 968"/>
              <a:gd name="T9" fmla="*/ 2147483646 h 419"/>
              <a:gd name="T10" fmla="*/ 2147483646 w 968"/>
              <a:gd name="T11" fmla="*/ 2147483646 h 419"/>
              <a:gd name="T12" fmla="*/ 2147483646 w 968"/>
              <a:gd name="T13" fmla="*/ 2147483646 h 4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8" h="419">
                <a:moveTo>
                  <a:pt x="0" y="2"/>
                </a:moveTo>
                <a:lnTo>
                  <a:pt x="869" y="0"/>
                </a:lnTo>
                <a:lnTo>
                  <a:pt x="911" y="3"/>
                </a:lnTo>
                <a:lnTo>
                  <a:pt x="942" y="13"/>
                </a:lnTo>
                <a:lnTo>
                  <a:pt x="964" y="38"/>
                </a:lnTo>
                <a:lnTo>
                  <a:pt x="968" y="73"/>
                </a:lnTo>
                <a:lnTo>
                  <a:pt x="968" y="419"/>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Freeform 93"/>
          <p:cNvSpPr>
            <a:spLocks/>
          </p:cNvSpPr>
          <p:nvPr/>
        </p:nvSpPr>
        <p:spPr bwMode="auto">
          <a:xfrm>
            <a:off x="10004213" y="4756150"/>
            <a:ext cx="763587" cy="1111250"/>
          </a:xfrm>
          <a:custGeom>
            <a:avLst/>
            <a:gdLst>
              <a:gd name="T0" fmla="*/ 2147483646 w 481"/>
              <a:gd name="T1" fmla="*/ 2147483646 h 700"/>
              <a:gd name="T2" fmla="*/ 2147483646 w 481"/>
              <a:gd name="T3" fmla="*/ 2147483646 h 700"/>
              <a:gd name="T4" fmla="*/ 2147483646 w 481"/>
              <a:gd name="T5" fmla="*/ 2147483646 h 700"/>
              <a:gd name="T6" fmla="*/ 2147483646 w 481"/>
              <a:gd name="T7" fmla="*/ 2147483646 h 700"/>
              <a:gd name="T8" fmla="*/ 0 w 481"/>
              <a:gd name="T9" fmla="*/ 2147483646 h 700"/>
              <a:gd name="T10" fmla="*/ 2147483646 w 481"/>
              <a:gd name="T11" fmla="*/ 0 h 7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1" h="700">
                <a:moveTo>
                  <a:pt x="481" y="700"/>
                </a:moveTo>
                <a:lnTo>
                  <a:pt x="479" y="652"/>
                </a:lnTo>
                <a:lnTo>
                  <a:pt x="449" y="608"/>
                </a:lnTo>
                <a:lnTo>
                  <a:pt x="24" y="362"/>
                </a:lnTo>
                <a:lnTo>
                  <a:pt x="0" y="307"/>
                </a:lnTo>
                <a:lnTo>
                  <a:pt x="1"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Text Box 94"/>
          <p:cNvSpPr txBox="1">
            <a:spLocks noChangeArrowheads="1"/>
          </p:cNvSpPr>
          <p:nvPr/>
        </p:nvSpPr>
        <p:spPr bwMode="auto">
          <a:xfrm>
            <a:off x="4214600" y="2941638"/>
            <a:ext cx="12192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800">
                <a:solidFill>
                  <a:srgbClr val="000000"/>
                </a:solidFill>
              </a:rPr>
              <a:t>变频器</a:t>
            </a:r>
          </a:p>
        </p:txBody>
      </p:sp>
    </p:spTree>
    <p:extLst>
      <p:ext uri="{BB962C8B-B14F-4D97-AF65-F5344CB8AC3E}">
        <p14:creationId xmlns:p14="http://schemas.microsoft.com/office/powerpoint/2010/main" val="106778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500"/>
                                  </p:stCondLst>
                                  <p:childTnLst>
                                    <p:set>
                                      <p:cBhvr>
                                        <p:cTn id="6" dur="1" fill="hold">
                                          <p:stCondLst>
                                            <p:cond delay="0"/>
                                          </p:stCondLst>
                                        </p:cTn>
                                        <p:tgtEl>
                                          <p:spTgt spid="163"/>
                                        </p:tgtEl>
                                        <p:attrNameLst>
                                          <p:attrName>style.visibility</p:attrName>
                                        </p:attrNameLst>
                                      </p:cBhvr>
                                      <p:to>
                                        <p:strVal val="visible"/>
                                      </p:to>
                                    </p:set>
                                    <p:animEffect transition="in" filter="randombar(horizontal)">
                                      <p:cBhvr>
                                        <p:cTn id="7" dur="500"/>
                                        <p:tgtEl>
                                          <p:spTgt spid="163"/>
                                        </p:tgtEl>
                                      </p:cBhvr>
                                    </p:animEffect>
                                  </p:childTnLst>
                                </p:cTn>
                              </p:par>
                            </p:childTnLst>
                          </p:cTn>
                        </p:par>
                        <p:par>
                          <p:cTn id="8" fill="hold">
                            <p:stCondLst>
                              <p:cond delay="1000"/>
                            </p:stCondLst>
                            <p:childTnLst>
                              <p:par>
                                <p:cTn id="9" presetID="14" presetClass="entr" presetSubtype="10" fill="hold" nodeType="afterEffect">
                                  <p:stCondLst>
                                    <p:cond delay="500"/>
                                  </p:stCondLst>
                                  <p:childTnLst>
                                    <p:set>
                                      <p:cBhvr>
                                        <p:cTn id="10" dur="1" fill="hold">
                                          <p:stCondLst>
                                            <p:cond delay="0"/>
                                          </p:stCondLst>
                                        </p:cTn>
                                        <p:tgtEl>
                                          <p:spTgt spid="166"/>
                                        </p:tgtEl>
                                        <p:attrNameLst>
                                          <p:attrName>style.visibility</p:attrName>
                                        </p:attrNameLst>
                                      </p:cBhvr>
                                      <p:to>
                                        <p:strVal val="visible"/>
                                      </p:to>
                                    </p:set>
                                    <p:animEffect transition="in" filter="randombar(horizontal)">
                                      <p:cBhvr>
                                        <p:cTn id="11" dur="500"/>
                                        <p:tgtEl>
                                          <p:spTgt spid="166"/>
                                        </p:tgtEl>
                                      </p:cBhvr>
                                    </p:animEffect>
                                  </p:childTnLst>
                                </p:cTn>
                              </p:par>
                            </p:childTnLst>
                          </p:cTn>
                        </p:par>
                        <p:par>
                          <p:cTn id="12" fill="hold">
                            <p:stCondLst>
                              <p:cond delay="2000"/>
                            </p:stCondLst>
                            <p:childTnLst>
                              <p:par>
                                <p:cTn id="13" presetID="18" presetClass="entr" presetSubtype="6" fill="hold" nodeType="afterEffect">
                                  <p:stCondLst>
                                    <p:cond delay="500"/>
                                  </p:stCondLst>
                                  <p:childTnLst>
                                    <p:set>
                                      <p:cBhvr>
                                        <p:cTn id="14" dur="1" fill="hold">
                                          <p:stCondLst>
                                            <p:cond delay="0"/>
                                          </p:stCondLst>
                                        </p:cTn>
                                        <p:tgtEl>
                                          <p:spTgt spid="151"/>
                                        </p:tgtEl>
                                        <p:attrNameLst>
                                          <p:attrName>style.visibility</p:attrName>
                                        </p:attrNameLst>
                                      </p:cBhvr>
                                      <p:to>
                                        <p:strVal val="visible"/>
                                      </p:to>
                                    </p:set>
                                    <p:animEffect transition="in" filter="strips(downRight)">
                                      <p:cBhvr>
                                        <p:cTn id="15" dur="500"/>
                                        <p:tgtEl>
                                          <p:spTgt spid="151"/>
                                        </p:tgtEl>
                                      </p:cBhvr>
                                    </p:animEffect>
                                  </p:childTnLst>
                                </p:cTn>
                              </p:par>
                            </p:childTnLst>
                          </p:cTn>
                        </p:par>
                        <p:par>
                          <p:cTn id="16" fill="hold">
                            <p:stCondLst>
                              <p:cond delay="3000"/>
                            </p:stCondLst>
                            <p:childTnLst>
                              <p:par>
                                <p:cTn id="17" presetID="18" presetClass="entr" presetSubtype="3" fill="hold" nodeType="afterEffect">
                                  <p:stCondLst>
                                    <p:cond delay="0"/>
                                  </p:stCondLst>
                                  <p:childTnLst>
                                    <p:set>
                                      <p:cBhvr>
                                        <p:cTn id="18" dur="1" fill="hold">
                                          <p:stCondLst>
                                            <p:cond delay="0"/>
                                          </p:stCondLst>
                                        </p:cTn>
                                        <p:tgtEl>
                                          <p:spTgt spid="154"/>
                                        </p:tgtEl>
                                        <p:attrNameLst>
                                          <p:attrName>style.visibility</p:attrName>
                                        </p:attrNameLst>
                                      </p:cBhvr>
                                      <p:to>
                                        <p:strVal val="visible"/>
                                      </p:to>
                                    </p:set>
                                    <p:animEffect transition="in" filter="strips(upRight)">
                                      <p:cBhvr>
                                        <p:cTn id="19" dur="500"/>
                                        <p:tgtEl>
                                          <p:spTgt spid="154"/>
                                        </p:tgtEl>
                                      </p:cBhvr>
                                    </p:animEffect>
                                  </p:childTnLst>
                                </p:cTn>
                              </p:par>
                            </p:childTnLst>
                          </p:cTn>
                        </p:par>
                        <p:par>
                          <p:cTn id="20" fill="hold">
                            <p:stCondLst>
                              <p:cond delay="3500"/>
                            </p:stCondLst>
                            <p:childTnLst>
                              <p:par>
                                <p:cTn id="21" presetID="18" presetClass="entr" presetSubtype="6" fill="hold" grpId="0" nodeType="afterEffect">
                                  <p:stCondLst>
                                    <p:cond delay="0"/>
                                  </p:stCondLst>
                                  <p:childTnLst>
                                    <p:set>
                                      <p:cBhvr>
                                        <p:cTn id="22" dur="1" fill="hold">
                                          <p:stCondLst>
                                            <p:cond delay="0"/>
                                          </p:stCondLst>
                                        </p:cTn>
                                        <p:tgtEl>
                                          <p:spTgt spid="199"/>
                                        </p:tgtEl>
                                        <p:attrNameLst>
                                          <p:attrName>style.visibility</p:attrName>
                                        </p:attrNameLst>
                                      </p:cBhvr>
                                      <p:to>
                                        <p:strVal val="visible"/>
                                      </p:to>
                                    </p:set>
                                    <p:animEffect transition="in" filter="strips(downRight)">
                                      <p:cBhvr>
                                        <p:cTn id="23" dur="500"/>
                                        <p:tgtEl>
                                          <p:spTgt spid="199"/>
                                        </p:tgtEl>
                                      </p:cBhvr>
                                    </p:animEffect>
                                  </p:childTnLst>
                                </p:cTn>
                              </p:par>
                            </p:childTnLst>
                          </p:cTn>
                        </p:par>
                        <p:par>
                          <p:cTn id="24" fill="hold">
                            <p:stCondLst>
                              <p:cond delay="4000"/>
                            </p:stCondLst>
                            <p:childTnLst>
                              <p:par>
                                <p:cTn id="25" presetID="18" presetClass="entr" presetSubtype="6" fill="hold" grpId="0" nodeType="afterEffect">
                                  <p:stCondLst>
                                    <p:cond delay="0"/>
                                  </p:stCondLst>
                                  <p:childTnLst>
                                    <p:set>
                                      <p:cBhvr>
                                        <p:cTn id="26" dur="1" fill="hold">
                                          <p:stCondLst>
                                            <p:cond delay="0"/>
                                          </p:stCondLst>
                                        </p:cTn>
                                        <p:tgtEl>
                                          <p:spTgt spid="200"/>
                                        </p:tgtEl>
                                        <p:attrNameLst>
                                          <p:attrName>style.visibility</p:attrName>
                                        </p:attrNameLst>
                                      </p:cBhvr>
                                      <p:to>
                                        <p:strVal val="visible"/>
                                      </p:to>
                                    </p:set>
                                    <p:animEffect transition="in" filter="strips(downRight)">
                                      <p:cBhvr>
                                        <p:cTn id="27" dur="500"/>
                                        <p:tgtEl>
                                          <p:spTgt spid="200"/>
                                        </p:tgtEl>
                                      </p:cBhvr>
                                    </p:animEffect>
                                  </p:childTnLst>
                                </p:cTn>
                              </p:par>
                            </p:childTnLst>
                          </p:cTn>
                        </p:par>
                        <p:par>
                          <p:cTn id="28" fill="hold">
                            <p:stCondLst>
                              <p:cond delay="4500"/>
                            </p:stCondLst>
                            <p:childTnLst>
                              <p:par>
                                <p:cTn id="29" presetID="18" presetClass="entr" presetSubtype="12" fill="hold" grpId="0" nodeType="afterEffect">
                                  <p:stCondLst>
                                    <p:cond delay="0"/>
                                  </p:stCondLst>
                                  <p:childTnLst>
                                    <p:set>
                                      <p:cBhvr>
                                        <p:cTn id="30" dur="1" fill="hold">
                                          <p:stCondLst>
                                            <p:cond delay="0"/>
                                          </p:stCondLst>
                                        </p:cTn>
                                        <p:tgtEl>
                                          <p:spTgt spid="174"/>
                                        </p:tgtEl>
                                        <p:attrNameLst>
                                          <p:attrName>style.visibility</p:attrName>
                                        </p:attrNameLst>
                                      </p:cBhvr>
                                      <p:to>
                                        <p:strVal val="visible"/>
                                      </p:to>
                                    </p:set>
                                    <p:animEffect transition="in" filter="strips(downLeft)">
                                      <p:cBhvr>
                                        <p:cTn id="31" dur="500"/>
                                        <p:tgtEl>
                                          <p:spTgt spid="174"/>
                                        </p:tgtEl>
                                      </p:cBhvr>
                                    </p:animEffect>
                                  </p:childTnLst>
                                </p:cTn>
                              </p:par>
                            </p:childTnLst>
                          </p:cTn>
                        </p:par>
                        <p:par>
                          <p:cTn id="32" fill="hold">
                            <p:stCondLst>
                              <p:cond delay="5000"/>
                            </p:stCondLst>
                            <p:childTnLst>
                              <p:par>
                                <p:cTn id="33" presetID="18" presetClass="entr" presetSubtype="9" fill="hold" nodeType="afterEffect">
                                  <p:stCondLst>
                                    <p:cond delay="0"/>
                                  </p:stCondLst>
                                  <p:childTnLst>
                                    <p:set>
                                      <p:cBhvr>
                                        <p:cTn id="34" dur="1" fill="hold">
                                          <p:stCondLst>
                                            <p:cond delay="0"/>
                                          </p:stCondLst>
                                        </p:cTn>
                                        <p:tgtEl>
                                          <p:spTgt spid="171"/>
                                        </p:tgtEl>
                                        <p:attrNameLst>
                                          <p:attrName>style.visibility</p:attrName>
                                        </p:attrNameLst>
                                      </p:cBhvr>
                                      <p:to>
                                        <p:strVal val="visible"/>
                                      </p:to>
                                    </p:set>
                                    <p:animEffect transition="in" filter="strips(upLeft)">
                                      <p:cBhvr>
                                        <p:cTn id="35" dur="500"/>
                                        <p:tgtEl>
                                          <p:spTgt spid="171"/>
                                        </p:tgtEl>
                                      </p:cBhvr>
                                    </p:animEffect>
                                  </p:childTnLst>
                                </p:cTn>
                              </p:par>
                            </p:childTnLst>
                          </p:cTn>
                        </p:par>
                        <p:par>
                          <p:cTn id="36" fill="hold">
                            <p:stCondLst>
                              <p:cond delay="5500"/>
                            </p:stCondLst>
                            <p:childTnLst>
                              <p:par>
                                <p:cTn id="37" presetID="18" presetClass="entr" presetSubtype="12" fill="hold" nodeType="afterEffect">
                                  <p:stCondLst>
                                    <p:cond delay="0"/>
                                  </p:stCondLst>
                                  <p:childTnLst>
                                    <p:set>
                                      <p:cBhvr>
                                        <p:cTn id="38" dur="1" fill="hold">
                                          <p:stCondLst>
                                            <p:cond delay="0"/>
                                          </p:stCondLst>
                                        </p:cTn>
                                        <p:tgtEl>
                                          <p:spTgt spid="157"/>
                                        </p:tgtEl>
                                        <p:attrNameLst>
                                          <p:attrName>style.visibility</p:attrName>
                                        </p:attrNameLst>
                                      </p:cBhvr>
                                      <p:to>
                                        <p:strVal val="visible"/>
                                      </p:to>
                                    </p:set>
                                    <p:animEffect transition="in" filter="strips(downLeft)">
                                      <p:cBhvr>
                                        <p:cTn id="39" dur="500"/>
                                        <p:tgtEl>
                                          <p:spTgt spid="157"/>
                                        </p:tgtEl>
                                      </p:cBhvr>
                                    </p:animEffect>
                                  </p:childTnLst>
                                </p:cTn>
                              </p:par>
                            </p:childTnLst>
                          </p:cTn>
                        </p:par>
                        <p:par>
                          <p:cTn id="40" fill="hold">
                            <p:stCondLst>
                              <p:cond delay="6000"/>
                            </p:stCondLst>
                            <p:childTnLst>
                              <p:par>
                                <p:cTn id="41" presetID="18" presetClass="entr" presetSubtype="12" fill="hold" nodeType="afterEffect">
                                  <p:stCondLst>
                                    <p:cond delay="0"/>
                                  </p:stCondLst>
                                  <p:childTnLst>
                                    <p:set>
                                      <p:cBhvr>
                                        <p:cTn id="42" dur="1" fill="hold">
                                          <p:stCondLst>
                                            <p:cond delay="0"/>
                                          </p:stCondLst>
                                        </p:cTn>
                                        <p:tgtEl>
                                          <p:spTgt spid="160"/>
                                        </p:tgtEl>
                                        <p:attrNameLst>
                                          <p:attrName>style.visibility</p:attrName>
                                        </p:attrNameLst>
                                      </p:cBhvr>
                                      <p:to>
                                        <p:strVal val="visible"/>
                                      </p:to>
                                    </p:set>
                                    <p:animEffect transition="in" filter="strips(downLeft)">
                                      <p:cBhvr>
                                        <p:cTn id="43" dur="500"/>
                                        <p:tgtEl>
                                          <p:spTgt spid="160"/>
                                        </p:tgtEl>
                                      </p:cBhvr>
                                    </p:animEffect>
                                  </p:childTnLst>
                                </p:cTn>
                              </p:par>
                            </p:childTnLst>
                          </p:cTn>
                        </p:par>
                        <p:par>
                          <p:cTn id="44" fill="hold">
                            <p:stCondLst>
                              <p:cond delay="6500"/>
                            </p:stCondLst>
                            <p:childTnLst>
                              <p:par>
                                <p:cTn id="45" presetID="1" presetClass="entr" presetSubtype="0" fill="hold" nodeType="afterEffect">
                                  <p:stCondLst>
                                    <p:cond delay="500"/>
                                  </p:stCondLst>
                                  <p:childTnLst>
                                    <p:set>
                                      <p:cBhvr>
                                        <p:cTn id="46" dur="1" fill="hold">
                                          <p:stCondLst>
                                            <p:cond delay="499"/>
                                          </p:stCondLst>
                                        </p:cTn>
                                        <p:tgtEl>
                                          <p:spTgt spid="175"/>
                                        </p:tgtEl>
                                        <p:attrNameLst>
                                          <p:attrName>style.visibility</p:attrName>
                                        </p:attrNameLst>
                                      </p:cBhvr>
                                      <p:to>
                                        <p:strVal val="visible"/>
                                      </p:to>
                                    </p:set>
                                  </p:childTnLst>
                                  <p:subTnLst>
                                    <p:set>
                                      <p:cBhvr override="childStyle">
                                        <p:cTn dur="1" fill="hold" display="0" masterRel="sameClick" afterEffect="1">
                                          <p:stCondLst>
                                            <p:cond evt="end" delay="0">
                                              <p:tn val="45"/>
                                            </p:cond>
                                          </p:stCondLst>
                                        </p:cTn>
                                        <p:tgtEl>
                                          <p:spTgt spid="175"/>
                                        </p:tgtEl>
                                        <p:attrNameLst>
                                          <p:attrName>style.visibility</p:attrName>
                                        </p:attrNameLst>
                                      </p:cBhvr>
                                      <p:to>
                                        <p:strVal val="hidden"/>
                                      </p:to>
                                    </p:set>
                                  </p:subTnLst>
                                </p:cTn>
                              </p:par>
                            </p:childTnLst>
                          </p:cTn>
                        </p:par>
                        <p:par>
                          <p:cTn id="47" fill="hold">
                            <p:stCondLst>
                              <p:cond delay="7500"/>
                            </p:stCondLst>
                            <p:childTnLst>
                              <p:par>
                                <p:cTn id="48" presetID="1" presetClass="entr" presetSubtype="0" fill="hold" nodeType="afterEffect">
                                  <p:stCondLst>
                                    <p:cond delay="1000"/>
                                  </p:stCondLst>
                                  <p:childTnLst>
                                    <p:set>
                                      <p:cBhvr>
                                        <p:cTn id="49" dur="1" fill="hold">
                                          <p:stCondLst>
                                            <p:cond delay="499"/>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99" grpId="0" animBg="1"/>
      <p:bldP spid="20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20" name="矩形 19"/>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22" name="图片 21"/>
          <p:cNvPicPr>
            <a:picLocks noChangeAspect="1"/>
          </p:cNvPicPr>
          <p:nvPr/>
        </p:nvPicPr>
        <p:blipFill>
          <a:blip r:embed="rId2"/>
          <a:stretch>
            <a:fillRect/>
          </a:stretch>
        </p:blipFill>
        <p:spPr>
          <a:xfrm>
            <a:off x="-8255" y="1034031"/>
            <a:ext cx="543560" cy="426085"/>
          </a:xfrm>
          <a:prstGeom prst="rect">
            <a:avLst/>
          </a:prstGeom>
        </p:spPr>
      </p:pic>
      <p:sp>
        <p:nvSpPr>
          <p:cNvPr id="25" name="L 形 24"/>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L 形 25"/>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1920000" y="1658237"/>
            <a:ext cx="1107996"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变频器</a:t>
            </a:r>
            <a:endParaRPr lang="zh-CN" altLang="en-US" sz="2400"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1120181" y="4671983"/>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能量回收</a:t>
            </a:r>
            <a:endParaRPr lang="zh-CN" altLang="en-US" sz="2000" dirty="0">
              <a:latin typeface="微软雅黑" panose="020B0503020204020204" pitchFamily="34" charset="-122"/>
              <a:ea typeface="微软雅黑" panose="020B0503020204020204" pitchFamily="34" charset="-122"/>
            </a:endParaRPr>
          </a:p>
        </p:txBody>
      </p:sp>
      <p:sp>
        <p:nvSpPr>
          <p:cNvPr id="88" name="Rectangle 2" descr="Newsprint"/>
          <p:cNvSpPr>
            <a:spLocks noChangeArrowheads="1"/>
          </p:cNvSpPr>
          <p:nvPr/>
        </p:nvSpPr>
        <p:spPr bwMode="auto">
          <a:xfrm>
            <a:off x="2968412" y="2241550"/>
            <a:ext cx="8382000" cy="4572000"/>
          </a:xfrm>
          <a:prstGeom prst="rect">
            <a:avLst/>
          </a:prstGeom>
          <a:blipFill dpi="0" rotWithShape="0">
            <a:blip r:embed="rId3"/>
            <a:srcRect/>
            <a:tile tx="0" ty="0" sx="100000" sy="100000" flip="none" algn="tl"/>
          </a:blipFill>
          <a:ln>
            <a:noFill/>
          </a:ln>
          <a:effectLst>
            <a:outerShdw dist="81320" dir="3080412" algn="ctr" rotWithShape="0">
              <a:schemeClr val="bg2"/>
            </a:outerShdw>
          </a:effectLst>
          <a:extLst>
            <a:ext uri="{91240B29-F687-4F45-9708-019B960494DF}">
              <a14:hiddenLine xmlns:a14="http://schemas.microsoft.com/office/drawing/2010/main" w="101600">
                <a:solidFill>
                  <a:schemeClr val="folHlink"/>
                </a:solidFill>
                <a:miter lim="800000"/>
                <a:headEnd/>
                <a:tailEnd/>
              </a14:hiddenLine>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89" name="Oval 3"/>
          <p:cNvSpPr>
            <a:spLocks noChangeArrowheads="1"/>
          </p:cNvSpPr>
          <p:nvPr/>
        </p:nvSpPr>
        <p:spPr bwMode="auto">
          <a:xfrm>
            <a:off x="8777075" y="3986213"/>
            <a:ext cx="2225675" cy="2225675"/>
          </a:xfrm>
          <a:prstGeom prst="ellipse">
            <a:avLst/>
          </a:prstGeom>
          <a:solidFill>
            <a:srgbClr val="99CCFF"/>
          </a:solidFill>
          <a:ln w="3810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90" name="Rectangle 4"/>
          <p:cNvSpPr>
            <a:spLocks noChangeAspect="1" noChangeArrowheads="1"/>
          </p:cNvSpPr>
          <p:nvPr/>
        </p:nvSpPr>
        <p:spPr bwMode="auto">
          <a:xfrm>
            <a:off x="2993812" y="3243262"/>
            <a:ext cx="5334000" cy="3614738"/>
          </a:xfrm>
          <a:prstGeom prst="rect">
            <a:avLst/>
          </a:prstGeom>
          <a:solidFill>
            <a:srgbClr val="C0C0C0">
              <a:alpha val="50195"/>
            </a:srgbClr>
          </a:solidFill>
          <a:ln w="12700">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91" name="Group 5"/>
          <p:cNvGrpSpPr>
            <a:grpSpLocks/>
          </p:cNvGrpSpPr>
          <p:nvPr/>
        </p:nvGrpSpPr>
        <p:grpSpPr bwMode="auto">
          <a:xfrm>
            <a:off x="7946812" y="4965700"/>
            <a:ext cx="866775" cy="598488"/>
            <a:chOff x="3465" y="2772"/>
            <a:chExt cx="441" cy="377"/>
          </a:xfrm>
        </p:grpSpPr>
        <p:sp>
          <p:nvSpPr>
            <p:cNvPr id="92" name="Freeform 6"/>
            <p:cNvSpPr>
              <a:spLocks/>
            </p:cNvSpPr>
            <p:nvPr/>
          </p:nvSpPr>
          <p:spPr bwMode="auto">
            <a:xfrm>
              <a:off x="3821" y="3000"/>
              <a:ext cx="85" cy="149"/>
            </a:xfrm>
            <a:custGeom>
              <a:avLst/>
              <a:gdLst>
                <a:gd name="T0" fmla="*/ 85 w 85"/>
                <a:gd name="T1" fmla="*/ 147 h 149"/>
                <a:gd name="T2" fmla="*/ 37 w 85"/>
                <a:gd name="T3" fmla="*/ 149 h 149"/>
                <a:gd name="T4" fmla="*/ 16 w 85"/>
                <a:gd name="T5" fmla="*/ 139 h 149"/>
                <a:gd name="T6" fmla="*/ 2 w 85"/>
                <a:gd name="T7" fmla="*/ 114 h 149"/>
                <a:gd name="T8" fmla="*/ 0 w 85"/>
                <a:gd name="T9" fmla="*/ 79 h 149"/>
                <a:gd name="T10" fmla="*/ 1 w 85"/>
                <a:gd name="T11" fmla="*/ 0 h 1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 h="149">
                  <a:moveTo>
                    <a:pt x="85" y="147"/>
                  </a:moveTo>
                  <a:lnTo>
                    <a:pt x="37" y="149"/>
                  </a:lnTo>
                  <a:lnTo>
                    <a:pt x="16" y="139"/>
                  </a:lnTo>
                  <a:lnTo>
                    <a:pt x="2" y="114"/>
                  </a:lnTo>
                  <a:lnTo>
                    <a:pt x="0" y="79"/>
                  </a:lnTo>
                  <a:lnTo>
                    <a:pt x="1"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Freeform 7"/>
            <p:cNvSpPr>
              <a:spLocks/>
            </p:cNvSpPr>
            <p:nvPr/>
          </p:nvSpPr>
          <p:spPr bwMode="auto">
            <a:xfrm>
              <a:off x="3465" y="2772"/>
              <a:ext cx="356" cy="323"/>
            </a:xfrm>
            <a:custGeom>
              <a:avLst/>
              <a:gdLst>
                <a:gd name="T0" fmla="*/ 0 w 356"/>
                <a:gd name="T1" fmla="*/ 0 h 419"/>
                <a:gd name="T2" fmla="*/ 257 w 356"/>
                <a:gd name="T3" fmla="*/ 0 h 419"/>
                <a:gd name="T4" fmla="*/ 299 w 356"/>
                <a:gd name="T5" fmla="*/ 2 h 419"/>
                <a:gd name="T6" fmla="*/ 330 w 356"/>
                <a:gd name="T7" fmla="*/ 2 h 419"/>
                <a:gd name="T8" fmla="*/ 352 w 356"/>
                <a:gd name="T9" fmla="*/ 2 h 419"/>
                <a:gd name="T10" fmla="*/ 356 w 356"/>
                <a:gd name="T11" fmla="*/ 2 h 419"/>
                <a:gd name="T12" fmla="*/ 356 w 356"/>
                <a:gd name="T13" fmla="*/ 7 h 4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6" h="419">
                  <a:moveTo>
                    <a:pt x="0" y="0"/>
                  </a:moveTo>
                  <a:lnTo>
                    <a:pt x="257" y="0"/>
                  </a:lnTo>
                  <a:lnTo>
                    <a:pt x="299" y="3"/>
                  </a:lnTo>
                  <a:lnTo>
                    <a:pt x="330" y="13"/>
                  </a:lnTo>
                  <a:lnTo>
                    <a:pt x="352" y="38"/>
                  </a:lnTo>
                  <a:lnTo>
                    <a:pt x="356" y="73"/>
                  </a:lnTo>
                  <a:lnTo>
                    <a:pt x="356" y="419"/>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8"/>
          <p:cNvGrpSpPr>
            <a:grpSpLocks/>
          </p:cNvGrpSpPr>
          <p:nvPr/>
        </p:nvGrpSpPr>
        <p:grpSpPr bwMode="auto">
          <a:xfrm flipH="1">
            <a:off x="9678775" y="4221163"/>
            <a:ext cx="185737" cy="814387"/>
            <a:chOff x="2655" y="223"/>
            <a:chExt cx="313" cy="518"/>
          </a:xfrm>
        </p:grpSpPr>
        <p:sp>
          <p:nvSpPr>
            <p:cNvPr id="95" name="Freeform 9"/>
            <p:cNvSpPr>
              <a:spLocks/>
            </p:cNvSpPr>
            <p:nvPr/>
          </p:nvSpPr>
          <p:spPr bwMode="auto">
            <a:xfrm>
              <a:off x="2656" y="22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6" name="Freeform 10"/>
            <p:cNvSpPr>
              <a:spLocks/>
            </p:cNvSpPr>
            <p:nvPr/>
          </p:nvSpPr>
          <p:spPr bwMode="auto">
            <a:xfrm>
              <a:off x="2655" y="37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7" name="Freeform 11"/>
            <p:cNvSpPr>
              <a:spLocks/>
            </p:cNvSpPr>
            <p:nvPr/>
          </p:nvSpPr>
          <p:spPr bwMode="auto">
            <a:xfrm>
              <a:off x="2655" y="526"/>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98" name="Group 12"/>
          <p:cNvGrpSpPr>
            <a:grpSpLocks/>
          </p:cNvGrpSpPr>
          <p:nvPr/>
        </p:nvGrpSpPr>
        <p:grpSpPr bwMode="auto">
          <a:xfrm rot="14400000" flipH="1">
            <a:off x="9406518" y="4971257"/>
            <a:ext cx="185737" cy="819150"/>
            <a:chOff x="2573" y="224"/>
            <a:chExt cx="318" cy="517"/>
          </a:xfrm>
        </p:grpSpPr>
        <p:sp>
          <p:nvSpPr>
            <p:cNvPr id="99" name="Freeform 13"/>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0" name="Freeform 14"/>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1" name="Freeform 15"/>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102" name="Oval 16"/>
          <p:cNvSpPr>
            <a:spLocks noChangeArrowheads="1"/>
          </p:cNvSpPr>
          <p:nvPr/>
        </p:nvSpPr>
        <p:spPr bwMode="auto">
          <a:xfrm>
            <a:off x="9754975" y="4872038"/>
            <a:ext cx="260350" cy="474662"/>
          </a:xfrm>
          <a:prstGeom prst="ellipse">
            <a:avLst/>
          </a:prstGeom>
          <a:solidFill>
            <a:srgbClr val="000000"/>
          </a:solidFill>
          <a:ln>
            <a:noFill/>
          </a:ln>
          <a:effectLst/>
          <a:extLst>
            <a:ext uri="{91240B29-F687-4F45-9708-019B960494DF}">
              <a14:hiddenLine xmlns:a14="http://schemas.microsoft.com/office/drawing/2010/main" w="38100">
                <a:solidFill>
                  <a:srgbClr val="FF99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103" name="Group 17"/>
          <p:cNvGrpSpPr>
            <a:grpSpLocks/>
          </p:cNvGrpSpPr>
          <p:nvPr/>
        </p:nvGrpSpPr>
        <p:grpSpPr bwMode="auto">
          <a:xfrm rot="7200000" flipH="1">
            <a:off x="10263768" y="4868069"/>
            <a:ext cx="185738" cy="819150"/>
            <a:chOff x="2573" y="224"/>
            <a:chExt cx="318" cy="517"/>
          </a:xfrm>
        </p:grpSpPr>
        <p:sp>
          <p:nvSpPr>
            <p:cNvPr id="104" name="Freeform 18"/>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5" name="Freeform 19"/>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6" name="Freeform 20"/>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107" name="Text Box 21"/>
          <p:cNvSpPr txBox="1">
            <a:spLocks noChangeArrowheads="1"/>
          </p:cNvSpPr>
          <p:nvPr/>
        </p:nvSpPr>
        <p:spPr bwMode="auto">
          <a:xfrm>
            <a:off x="9547012" y="5441950"/>
            <a:ext cx="3778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chemeClr val="bg2"/>
                </a:solidFill>
              </a:rPr>
              <a:t>V</a:t>
            </a:r>
          </a:p>
        </p:txBody>
      </p:sp>
      <p:sp>
        <p:nvSpPr>
          <p:cNvPr id="108" name="Text Box 22"/>
          <p:cNvSpPr txBox="1">
            <a:spLocks noChangeArrowheads="1"/>
          </p:cNvSpPr>
          <p:nvPr/>
        </p:nvSpPr>
        <p:spPr bwMode="auto">
          <a:xfrm>
            <a:off x="10218525" y="4756150"/>
            <a:ext cx="4714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chemeClr val="bg2"/>
                </a:solidFill>
              </a:rPr>
              <a:t>W</a:t>
            </a:r>
          </a:p>
        </p:txBody>
      </p:sp>
      <p:sp>
        <p:nvSpPr>
          <p:cNvPr id="109" name="Text Box 23"/>
          <p:cNvSpPr txBox="1">
            <a:spLocks noChangeArrowheads="1"/>
          </p:cNvSpPr>
          <p:nvPr/>
        </p:nvSpPr>
        <p:spPr bwMode="auto">
          <a:xfrm>
            <a:off x="9242212" y="4451350"/>
            <a:ext cx="4714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chemeClr val="bg2"/>
                </a:solidFill>
              </a:rPr>
              <a:t>U</a:t>
            </a:r>
          </a:p>
        </p:txBody>
      </p:sp>
      <p:sp>
        <p:nvSpPr>
          <p:cNvPr id="110" name="Text Box 24"/>
          <p:cNvSpPr txBox="1">
            <a:spLocks noChangeArrowheads="1"/>
          </p:cNvSpPr>
          <p:nvPr/>
        </p:nvSpPr>
        <p:spPr bwMode="auto">
          <a:xfrm>
            <a:off x="5813212" y="3586163"/>
            <a:ext cx="7699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chemeClr val="bg1"/>
                </a:solidFill>
              </a:rPr>
              <a:t>IPM</a:t>
            </a:r>
          </a:p>
        </p:txBody>
      </p:sp>
      <p:pic>
        <p:nvPicPr>
          <p:cNvPr id="111" name="Picture 25" descr="inverEWD2"/>
          <p:cNvPicPr>
            <a:picLocks noChangeAspect="1" noChangeArrowheads="1"/>
          </p:cNvPicPr>
          <p:nvPr/>
        </p:nvPicPr>
        <p:blipFill>
          <a:blip r:embed="rId4">
            <a:extLst>
              <a:ext uri="{28A0092B-C50C-407E-A947-70E740481C1C}">
                <a14:useLocalDpi xmlns:a14="http://schemas.microsoft.com/office/drawing/2010/main" val="0"/>
              </a:ext>
            </a:extLst>
          </a:blip>
          <a:srcRect b="14589"/>
          <a:stretch>
            <a:fillRect/>
          </a:stretch>
        </p:blipFill>
        <p:spPr bwMode="auto">
          <a:xfrm>
            <a:off x="2993812" y="3586163"/>
            <a:ext cx="4648200" cy="299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5" name="Text Box 26"/>
          <p:cNvSpPr txBox="1">
            <a:spLocks noChangeArrowheads="1"/>
          </p:cNvSpPr>
          <p:nvPr/>
        </p:nvSpPr>
        <p:spPr bwMode="auto">
          <a:xfrm>
            <a:off x="6651412" y="3279775"/>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rgbClr val="000000"/>
                </a:solidFill>
              </a:rPr>
              <a:t>IPM</a:t>
            </a:r>
          </a:p>
        </p:txBody>
      </p:sp>
      <p:sp>
        <p:nvSpPr>
          <p:cNvPr id="116" name="Freeform 27"/>
          <p:cNvSpPr>
            <a:spLocks/>
          </p:cNvSpPr>
          <p:nvPr/>
        </p:nvSpPr>
        <p:spPr bwMode="auto">
          <a:xfrm>
            <a:off x="7608675" y="3765550"/>
            <a:ext cx="2319337" cy="1076325"/>
          </a:xfrm>
          <a:custGeom>
            <a:avLst/>
            <a:gdLst>
              <a:gd name="T0" fmla="*/ 0 w 1440"/>
              <a:gd name="T1" fmla="*/ 2147483646 h 672"/>
              <a:gd name="T2" fmla="*/ 2147483646 w 1440"/>
              <a:gd name="T3" fmla="*/ 2147483646 h 672"/>
              <a:gd name="T4" fmla="*/ 2147483646 w 1440"/>
              <a:gd name="T5" fmla="*/ 0 h 672"/>
              <a:gd name="T6" fmla="*/ 2147483646 w 1440"/>
              <a:gd name="T7" fmla="*/ 0 h 672"/>
              <a:gd name="T8" fmla="*/ 2147483646 w 1440"/>
              <a:gd name="T9" fmla="*/ 2147483646 h 6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672">
                <a:moveTo>
                  <a:pt x="0" y="672"/>
                </a:moveTo>
                <a:lnTo>
                  <a:pt x="336" y="672"/>
                </a:lnTo>
                <a:lnTo>
                  <a:pt x="336" y="0"/>
                </a:lnTo>
                <a:lnTo>
                  <a:pt x="1440" y="0"/>
                </a:lnTo>
                <a:lnTo>
                  <a:pt x="1440" y="288"/>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Freeform 28"/>
          <p:cNvSpPr>
            <a:spLocks/>
          </p:cNvSpPr>
          <p:nvPr/>
        </p:nvSpPr>
        <p:spPr bwMode="auto">
          <a:xfrm>
            <a:off x="7565812" y="5051425"/>
            <a:ext cx="1536700" cy="619125"/>
          </a:xfrm>
          <a:custGeom>
            <a:avLst/>
            <a:gdLst>
              <a:gd name="T0" fmla="*/ 0 w 968"/>
              <a:gd name="T1" fmla="*/ 0 h 390"/>
              <a:gd name="T2" fmla="*/ 2147483646 w 968"/>
              <a:gd name="T3" fmla="*/ 0 h 390"/>
              <a:gd name="T4" fmla="*/ 2147483646 w 968"/>
              <a:gd name="T5" fmla="*/ 2147483646 h 390"/>
              <a:gd name="T6" fmla="*/ 2147483646 w 968"/>
              <a:gd name="T7" fmla="*/ 2147483646 h 390"/>
              <a:gd name="T8" fmla="*/ 2147483646 w 968"/>
              <a:gd name="T9" fmla="*/ 2147483646 h 3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390">
                <a:moveTo>
                  <a:pt x="0" y="0"/>
                </a:moveTo>
                <a:lnTo>
                  <a:pt x="624" y="0"/>
                </a:lnTo>
                <a:lnTo>
                  <a:pt x="624" y="390"/>
                </a:lnTo>
                <a:lnTo>
                  <a:pt x="852" y="388"/>
                </a:lnTo>
                <a:lnTo>
                  <a:pt x="968" y="272"/>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Freeform 29"/>
          <p:cNvSpPr>
            <a:spLocks/>
          </p:cNvSpPr>
          <p:nvPr/>
        </p:nvSpPr>
        <p:spPr bwMode="auto">
          <a:xfrm>
            <a:off x="7603912" y="5256213"/>
            <a:ext cx="3241675" cy="1173162"/>
          </a:xfrm>
          <a:custGeom>
            <a:avLst/>
            <a:gdLst>
              <a:gd name="T0" fmla="*/ 0 w 2042"/>
              <a:gd name="T1" fmla="*/ 0 h 739"/>
              <a:gd name="T2" fmla="*/ 2147483646 w 2042"/>
              <a:gd name="T3" fmla="*/ 0 h 739"/>
              <a:gd name="T4" fmla="*/ 2147483646 w 2042"/>
              <a:gd name="T5" fmla="*/ 2147483646 h 739"/>
              <a:gd name="T6" fmla="*/ 2147483646 w 2042"/>
              <a:gd name="T7" fmla="*/ 2147483646 h 739"/>
              <a:gd name="T8" fmla="*/ 2147483646 w 2042"/>
              <a:gd name="T9" fmla="*/ 2147483646 h 739"/>
              <a:gd name="T10" fmla="*/ 2147483646 w 2042"/>
              <a:gd name="T11" fmla="*/ 2147483646 h 7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2" h="739">
                <a:moveTo>
                  <a:pt x="0" y="0"/>
                </a:moveTo>
                <a:lnTo>
                  <a:pt x="340" y="0"/>
                </a:lnTo>
                <a:lnTo>
                  <a:pt x="340" y="738"/>
                </a:lnTo>
                <a:lnTo>
                  <a:pt x="2042" y="739"/>
                </a:lnTo>
                <a:lnTo>
                  <a:pt x="2042" y="265"/>
                </a:lnTo>
                <a:lnTo>
                  <a:pt x="1920" y="197"/>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Text Box 30"/>
          <p:cNvSpPr txBox="1">
            <a:spLocks noChangeArrowheads="1"/>
          </p:cNvSpPr>
          <p:nvPr/>
        </p:nvSpPr>
        <p:spPr bwMode="auto">
          <a:xfrm>
            <a:off x="10461412" y="3765550"/>
            <a:ext cx="7207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400" b="1">
                <a:solidFill>
                  <a:srgbClr val="000000"/>
                </a:solidFill>
              </a:rPr>
              <a:t>MG</a:t>
            </a:r>
          </a:p>
        </p:txBody>
      </p:sp>
      <p:sp>
        <p:nvSpPr>
          <p:cNvPr id="120" name="Line 31"/>
          <p:cNvSpPr>
            <a:spLocks noChangeShapeType="1"/>
          </p:cNvSpPr>
          <p:nvPr/>
        </p:nvSpPr>
        <p:spPr bwMode="auto">
          <a:xfrm>
            <a:off x="3298612" y="3689350"/>
            <a:ext cx="1295400" cy="1588"/>
          </a:xfrm>
          <a:prstGeom prst="line">
            <a:avLst/>
          </a:prstGeom>
          <a:noFill/>
          <a:ln w="762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1" name="Group 32"/>
          <p:cNvGrpSpPr>
            <a:grpSpLocks/>
          </p:cNvGrpSpPr>
          <p:nvPr/>
        </p:nvGrpSpPr>
        <p:grpSpPr bwMode="auto">
          <a:xfrm>
            <a:off x="4594012" y="3689350"/>
            <a:ext cx="2438400" cy="1281113"/>
            <a:chOff x="2065" y="1968"/>
            <a:chExt cx="959" cy="624"/>
          </a:xfrm>
        </p:grpSpPr>
        <p:sp>
          <p:nvSpPr>
            <p:cNvPr id="122" name="Freeform 33"/>
            <p:cNvSpPr>
              <a:spLocks/>
            </p:cNvSpPr>
            <p:nvPr/>
          </p:nvSpPr>
          <p:spPr bwMode="auto">
            <a:xfrm rot="10800000" flipH="1">
              <a:off x="2065" y="1968"/>
              <a:ext cx="479" cy="361"/>
            </a:xfrm>
            <a:custGeom>
              <a:avLst/>
              <a:gdLst>
                <a:gd name="T0" fmla="*/ 0 w 479"/>
                <a:gd name="T1" fmla="*/ 360 h 361"/>
                <a:gd name="T2" fmla="*/ 380 w 479"/>
                <a:gd name="T3" fmla="*/ 361 h 361"/>
                <a:gd name="T4" fmla="*/ 422 w 479"/>
                <a:gd name="T5" fmla="*/ 358 h 361"/>
                <a:gd name="T6" fmla="*/ 453 w 479"/>
                <a:gd name="T7" fmla="*/ 350 h 361"/>
                <a:gd name="T8" fmla="*/ 475 w 479"/>
                <a:gd name="T9" fmla="*/ 328 h 361"/>
                <a:gd name="T10" fmla="*/ 479 w 479"/>
                <a:gd name="T11" fmla="*/ 298 h 361"/>
                <a:gd name="T12" fmla="*/ 479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Freeform 34"/>
            <p:cNvSpPr>
              <a:spLocks/>
            </p:cNvSpPr>
            <p:nvPr/>
          </p:nvSpPr>
          <p:spPr bwMode="auto">
            <a:xfrm rot="10800000" flipV="1">
              <a:off x="2544" y="2233"/>
              <a:ext cx="480" cy="359"/>
            </a:xfrm>
            <a:custGeom>
              <a:avLst/>
              <a:gdLst>
                <a:gd name="T0" fmla="*/ 0 w 479"/>
                <a:gd name="T1" fmla="*/ 328 h 361"/>
                <a:gd name="T2" fmla="*/ 396 w 479"/>
                <a:gd name="T3" fmla="*/ 329 h 361"/>
                <a:gd name="T4" fmla="*/ 438 w 479"/>
                <a:gd name="T5" fmla="*/ 326 h 361"/>
                <a:gd name="T6" fmla="*/ 469 w 479"/>
                <a:gd name="T7" fmla="*/ 318 h 361"/>
                <a:gd name="T8" fmla="*/ 491 w 479"/>
                <a:gd name="T9" fmla="*/ 296 h 361"/>
                <a:gd name="T10" fmla="*/ 495 w 479"/>
                <a:gd name="T11" fmla="*/ 268 h 361"/>
                <a:gd name="T12" fmla="*/ 495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6" name="Group 35"/>
          <p:cNvGrpSpPr>
            <a:grpSpLocks/>
          </p:cNvGrpSpPr>
          <p:nvPr/>
        </p:nvGrpSpPr>
        <p:grpSpPr bwMode="auto">
          <a:xfrm>
            <a:off x="7537237" y="5170488"/>
            <a:ext cx="1524000" cy="1157287"/>
            <a:chOff x="3024" y="2901"/>
            <a:chExt cx="1104" cy="729"/>
          </a:xfrm>
        </p:grpSpPr>
        <p:sp>
          <p:nvSpPr>
            <p:cNvPr id="137" name="Freeform 36"/>
            <p:cNvSpPr>
              <a:spLocks/>
            </p:cNvSpPr>
            <p:nvPr/>
          </p:nvSpPr>
          <p:spPr bwMode="auto">
            <a:xfrm flipV="1">
              <a:off x="3024" y="2901"/>
              <a:ext cx="518" cy="508"/>
            </a:xfrm>
            <a:custGeom>
              <a:avLst/>
              <a:gdLst>
                <a:gd name="T0" fmla="*/ 12453 w 419"/>
                <a:gd name="T1" fmla="*/ 0 h 462"/>
                <a:gd name="T2" fmla="*/ 12467 w 419"/>
                <a:gd name="T3" fmla="*/ 1658 h 462"/>
                <a:gd name="T4" fmla="*/ 12359 w 419"/>
                <a:gd name="T5" fmla="*/ 1848 h 462"/>
                <a:gd name="T6" fmla="*/ 12101 w 419"/>
                <a:gd name="T7" fmla="*/ 1990 h 462"/>
                <a:gd name="T8" fmla="*/ 11339 w 419"/>
                <a:gd name="T9" fmla="*/ 2096 h 462"/>
                <a:gd name="T10" fmla="*/ 10306 w 419"/>
                <a:gd name="T11" fmla="*/ 2110 h 462"/>
                <a:gd name="T12" fmla="*/ 0 w 419"/>
                <a:gd name="T13" fmla="*/ 2110 h 4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9" h="462">
                  <a:moveTo>
                    <a:pt x="418" y="0"/>
                  </a:moveTo>
                  <a:lnTo>
                    <a:pt x="419" y="363"/>
                  </a:lnTo>
                  <a:lnTo>
                    <a:pt x="416" y="405"/>
                  </a:lnTo>
                  <a:lnTo>
                    <a:pt x="406" y="436"/>
                  </a:lnTo>
                  <a:lnTo>
                    <a:pt x="381" y="458"/>
                  </a:lnTo>
                  <a:lnTo>
                    <a:pt x="346" y="462"/>
                  </a:lnTo>
                  <a:lnTo>
                    <a:pt x="0" y="462"/>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Freeform 37"/>
            <p:cNvSpPr>
              <a:spLocks/>
            </p:cNvSpPr>
            <p:nvPr/>
          </p:nvSpPr>
          <p:spPr bwMode="auto">
            <a:xfrm rot="5400000">
              <a:off x="3569" y="3071"/>
              <a:ext cx="528" cy="590"/>
            </a:xfrm>
            <a:custGeom>
              <a:avLst/>
              <a:gdLst>
                <a:gd name="T0" fmla="*/ 0 w 479"/>
                <a:gd name="T1" fmla="*/ 932622 h 361"/>
                <a:gd name="T2" fmla="*/ 1804 w 479"/>
                <a:gd name="T3" fmla="*/ 935616 h 361"/>
                <a:gd name="T4" fmla="*/ 2004 w 479"/>
                <a:gd name="T5" fmla="*/ 927248 h 361"/>
                <a:gd name="T6" fmla="*/ 2147 w 479"/>
                <a:gd name="T7" fmla="*/ 906933 h 361"/>
                <a:gd name="T8" fmla="*/ 2260 w 479"/>
                <a:gd name="T9" fmla="*/ 849842 h 361"/>
                <a:gd name="T10" fmla="*/ 2278 w 479"/>
                <a:gd name="T11" fmla="*/ 772140 h 361"/>
                <a:gd name="T12" fmla="*/ 2278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9" name="Group 38"/>
          <p:cNvGrpSpPr>
            <a:grpSpLocks/>
          </p:cNvGrpSpPr>
          <p:nvPr/>
        </p:nvGrpSpPr>
        <p:grpSpPr bwMode="auto">
          <a:xfrm>
            <a:off x="5025812" y="5167313"/>
            <a:ext cx="2692400" cy="1189037"/>
            <a:chOff x="1632" y="2899"/>
            <a:chExt cx="1696" cy="749"/>
          </a:xfrm>
        </p:grpSpPr>
        <p:grpSp>
          <p:nvGrpSpPr>
            <p:cNvPr id="140" name="Group 39"/>
            <p:cNvGrpSpPr>
              <a:grpSpLocks/>
            </p:cNvGrpSpPr>
            <p:nvPr/>
          </p:nvGrpSpPr>
          <p:grpSpPr bwMode="auto">
            <a:xfrm>
              <a:off x="2944" y="2899"/>
              <a:ext cx="384" cy="327"/>
              <a:chOff x="1728" y="2771"/>
              <a:chExt cx="1776" cy="361"/>
            </a:xfrm>
          </p:grpSpPr>
          <p:sp>
            <p:nvSpPr>
              <p:cNvPr id="205" name="Line 40"/>
              <p:cNvSpPr>
                <a:spLocks noChangeShapeType="1"/>
              </p:cNvSpPr>
              <p:nvPr/>
            </p:nvSpPr>
            <p:spPr bwMode="auto">
              <a:xfrm>
                <a:off x="1989" y="2772"/>
                <a:ext cx="1515"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Freeform 41"/>
              <p:cNvSpPr>
                <a:spLocks/>
              </p:cNvSpPr>
              <p:nvPr/>
            </p:nvSpPr>
            <p:spPr bwMode="auto">
              <a:xfrm rot="10800000">
                <a:off x="1728" y="2771"/>
                <a:ext cx="385" cy="361"/>
              </a:xfrm>
              <a:custGeom>
                <a:avLst/>
                <a:gdLst>
                  <a:gd name="T0" fmla="*/ 0 w 479"/>
                  <a:gd name="T1" fmla="*/ 360 h 361"/>
                  <a:gd name="T2" fmla="*/ 11 w 479"/>
                  <a:gd name="T3" fmla="*/ 361 h 361"/>
                  <a:gd name="T4" fmla="*/ 13 w 479"/>
                  <a:gd name="T5" fmla="*/ 358 h 361"/>
                  <a:gd name="T6" fmla="*/ 14 w 479"/>
                  <a:gd name="T7" fmla="*/ 350 h 361"/>
                  <a:gd name="T8" fmla="*/ 14 w 479"/>
                  <a:gd name="T9" fmla="*/ 328 h 361"/>
                  <a:gd name="T10" fmla="*/ 14 w 479"/>
                  <a:gd name="T11" fmla="*/ 298 h 361"/>
                  <a:gd name="T12" fmla="*/ 14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2" name="Group 42"/>
            <p:cNvGrpSpPr>
              <a:grpSpLocks/>
            </p:cNvGrpSpPr>
            <p:nvPr/>
          </p:nvGrpSpPr>
          <p:grpSpPr bwMode="auto">
            <a:xfrm>
              <a:off x="1632" y="3120"/>
              <a:ext cx="1312" cy="528"/>
              <a:chOff x="432" y="3120"/>
              <a:chExt cx="1297" cy="528"/>
            </a:xfrm>
          </p:grpSpPr>
          <p:sp>
            <p:nvSpPr>
              <p:cNvPr id="203" name="Line 43"/>
              <p:cNvSpPr>
                <a:spLocks noChangeShapeType="1"/>
              </p:cNvSpPr>
              <p:nvPr/>
            </p:nvSpPr>
            <p:spPr bwMode="auto">
              <a:xfrm>
                <a:off x="432" y="3648"/>
                <a:ext cx="1200"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Freeform 44"/>
              <p:cNvSpPr>
                <a:spLocks/>
              </p:cNvSpPr>
              <p:nvPr/>
            </p:nvSpPr>
            <p:spPr bwMode="auto">
              <a:xfrm>
                <a:off x="1344" y="3120"/>
                <a:ext cx="385" cy="528"/>
              </a:xfrm>
              <a:custGeom>
                <a:avLst/>
                <a:gdLst>
                  <a:gd name="T0" fmla="*/ 0 w 479"/>
                  <a:gd name="T1" fmla="*/ 158122 h 361"/>
                  <a:gd name="T2" fmla="*/ 11 w 479"/>
                  <a:gd name="T3" fmla="*/ 158226 h 361"/>
                  <a:gd name="T4" fmla="*/ 13 w 479"/>
                  <a:gd name="T5" fmla="*/ 156981 h 361"/>
                  <a:gd name="T6" fmla="*/ 14 w 479"/>
                  <a:gd name="T7" fmla="*/ 153522 h 361"/>
                  <a:gd name="T8" fmla="*/ 14 w 479"/>
                  <a:gd name="T9" fmla="*/ 143922 h 361"/>
                  <a:gd name="T10" fmla="*/ 14 w 479"/>
                  <a:gd name="T11" fmla="*/ 130752 h 361"/>
                  <a:gd name="T12" fmla="*/ 14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07" name="Freeform 45"/>
          <p:cNvSpPr>
            <a:spLocks/>
          </p:cNvSpPr>
          <p:nvPr/>
        </p:nvSpPr>
        <p:spPr bwMode="auto">
          <a:xfrm>
            <a:off x="8543712" y="5670550"/>
            <a:ext cx="2222500" cy="657225"/>
          </a:xfrm>
          <a:custGeom>
            <a:avLst/>
            <a:gdLst>
              <a:gd name="T0" fmla="*/ 0 w 1400"/>
              <a:gd name="T1" fmla="*/ 2147483646 h 414"/>
              <a:gd name="T2" fmla="*/ 2147483646 w 1400"/>
              <a:gd name="T3" fmla="*/ 2147483646 h 414"/>
              <a:gd name="T4" fmla="*/ 2147483646 w 1400"/>
              <a:gd name="T5" fmla="*/ 2147483646 h 414"/>
              <a:gd name="T6" fmla="*/ 2147483646 w 1400"/>
              <a:gd name="T7" fmla="*/ 2147483646 h 414"/>
              <a:gd name="T8" fmla="*/ 2147483646 w 1400"/>
              <a:gd name="T9" fmla="*/ 2147483646 h 414"/>
              <a:gd name="T10" fmla="*/ 2147483646 w 1400"/>
              <a:gd name="T11" fmla="*/ 2147483646 h 414"/>
              <a:gd name="T12" fmla="*/ 2147483646 w 1400"/>
              <a:gd name="T13" fmla="*/ 2147483646 h 414"/>
              <a:gd name="T14" fmla="*/ 2147483646 w 1400"/>
              <a:gd name="T15" fmla="*/ 0 h 4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00" h="414">
                <a:moveTo>
                  <a:pt x="0" y="412"/>
                </a:moveTo>
                <a:lnTo>
                  <a:pt x="1257" y="414"/>
                </a:lnTo>
                <a:lnTo>
                  <a:pt x="1318" y="411"/>
                </a:lnTo>
                <a:lnTo>
                  <a:pt x="1362" y="402"/>
                </a:lnTo>
                <a:lnTo>
                  <a:pt x="1394" y="379"/>
                </a:lnTo>
                <a:lnTo>
                  <a:pt x="1400" y="346"/>
                </a:lnTo>
                <a:lnTo>
                  <a:pt x="1396" y="78"/>
                </a:lnTo>
                <a:lnTo>
                  <a:pt x="1357" y="0"/>
                </a:lnTo>
              </a:path>
            </a:pathLst>
          </a:custGeom>
          <a:noFill/>
          <a:ln w="76200">
            <a:solidFill>
              <a:srgbClr val="FF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 name="Line 46"/>
          <p:cNvSpPr>
            <a:spLocks noChangeShapeType="1"/>
          </p:cNvSpPr>
          <p:nvPr/>
        </p:nvSpPr>
        <p:spPr bwMode="auto">
          <a:xfrm>
            <a:off x="6803812" y="4967288"/>
            <a:ext cx="1219200" cy="1587"/>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Text Box 47"/>
          <p:cNvSpPr txBox="1">
            <a:spLocks noChangeArrowheads="1"/>
          </p:cNvSpPr>
          <p:nvPr/>
        </p:nvSpPr>
        <p:spPr bwMode="auto">
          <a:xfrm>
            <a:off x="4257462" y="3295650"/>
            <a:ext cx="1293813" cy="2365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eaLnBrk="1" hangingPunct="1"/>
            <a:r>
              <a:rPr lang="zh-CN" altLang="en-US" sz="1400" i="1">
                <a:solidFill>
                  <a:srgbClr val="000000"/>
                </a:solidFill>
              </a:rPr>
              <a:t>到可变电压系统</a:t>
            </a:r>
          </a:p>
        </p:txBody>
      </p:sp>
      <p:sp>
        <p:nvSpPr>
          <p:cNvPr id="210" name="Freeform 48"/>
          <p:cNvSpPr>
            <a:spLocks/>
          </p:cNvSpPr>
          <p:nvPr/>
        </p:nvSpPr>
        <p:spPr bwMode="auto">
          <a:xfrm>
            <a:off x="8808825" y="5384800"/>
            <a:ext cx="255587" cy="176213"/>
          </a:xfrm>
          <a:custGeom>
            <a:avLst/>
            <a:gdLst>
              <a:gd name="T0" fmla="*/ 0 w 161"/>
              <a:gd name="T1" fmla="*/ 2147483646 h 111"/>
              <a:gd name="T2" fmla="*/ 2147483646 w 161"/>
              <a:gd name="T3" fmla="*/ 2147483646 h 111"/>
              <a:gd name="T4" fmla="*/ 2147483646 w 161"/>
              <a:gd name="T5" fmla="*/ 0 h 111"/>
              <a:gd name="T6" fmla="*/ 0 60000 65536"/>
              <a:gd name="T7" fmla="*/ 0 60000 65536"/>
              <a:gd name="T8" fmla="*/ 0 60000 65536"/>
            </a:gdLst>
            <a:ahLst/>
            <a:cxnLst>
              <a:cxn ang="T6">
                <a:pos x="T0" y="T1"/>
              </a:cxn>
              <a:cxn ang="T7">
                <a:pos x="T2" y="T3"/>
              </a:cxn>
              <a:cxn ang="T8">
                <a:pos x="T4" y="T5"/>
              </a:cxn>
            </a:cxnLst>
            <a:rect l="0" t="0" r="r" b="b"/>
            <a:pathLst>
              <a:path w="161" h="111">
                <a:moveTo>
                  <a:pt x="0" y="111"/>
                </a:moveTo>
                <a:lnTo>
                  <a:pt x="27" y="111"/>
                </a:lnTo>
                <a:lnTo>
                  <a:pt x="161"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 name="Text Box 49"/>
          <p:cNvSpPr txBox="1">
            <a:spLocks noChangeArrowheads="1"/>
          </p:cNvSpPr>
          <p:nvPr/>
        </p:nvSpPr>
        <p:spPr bwMode="auto">
          <a:xfrm>
            <a:off x="4213012" y="2941638"/>
            <a:ext cx="12192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800">
                <a:solidFill>
                  <a:srgbClr val="000000"/>
                </a:solidFill>
              </a:rPr>
              <a:t>变频器</a:t>
            </a:r>
          </a:p>
        </p:txBody>
      </p:sp>
      <p:pic>
        <p:nvPicPr>
          <p:cNvPr id="212" name="Picture 52" descr="rege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6612" y="1173163"/>
            <a:ext cx="3735388" cy="2058987"/>
          </a:xfrm>
          <a:prstGeom prst="rect">
            <a:avLst/>
          </a:prstGeom>
          <a:noFill/>
          <a:ln w="101600">
            <a:solidFill>
              <a:srgbClr val="CCECFF"/>
            </a:solidFill>
            <a:miter lim="800000"/>
            <a:headEnd/>
            <a:tailEnd/>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13" name="Line 53"/>
          <p:cNvSpPr>
            <a:spLocks noChangeShapeType="1"/>
          </p:cNvSpPr>
          <p:nvPr/>
        </p:nvSpPr>
        <p:spPr bwMode="auto">
          <a:xfrm>
            <a:off x="8035712" y="1531938"/>
            <a:ext cx="0" cy="137160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 name="Oval 54"/>
          <p:cNvSpPr>
            <a:spLocks noChangeArrowheads="1"/>
          </p:cNvSpPr>
          <p:nvPr/>
        </p:nvSpPr>
        <p:spPr bwMode="auto">
          <a:xfrm>
            <a:off x="7956337" y="2112963"/>
            <a:ext cx="152400" cy="152400"/>
          </a:xfrm>
          <a:prstGeom prst="ellipse">
            <a:avLst/>
          </a:prstGeom>
          <a:gradFill rotWithShape="0">
            <a:gsLst>
              <a:gs pos="0">
                <a:srgbClr val="FF8F8F"/>
              </a:gs>
              <a:gs pos="100000">
                <a:srgbClr val="FF0000"/>
              </a:gs>
            </a:gsLst>
            <a:path path="shape">
              <a:fillToRect l="50000" t="50000" r="50000" b="50000"/>
            </a:path>
          </a:gradFill>
          <a:ln w="635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215" name="Text Box 55"/>
          <p:cNvSpPr txBox="1">
            <a:spLocks noChangeArrowheads="1"/>
          </p:cNvSpPr>
          <p:nvPr/>
        </p:nvSpPr>
        <p:spPr bwMode="auto">
          <a:xfrm>
            <a:off x="9132675" y="2886075"/>
            <a:ext cx="1003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b="1" i="1">
                <a:solidFill>
                  <a:srgbClr val="000000"/>
                </a:solidFill>
              </a:rPr>
              <a:t>再生电压</a:t>
            </a:r>
          </a:p>
        </p:txBody>
      </p:sp>
      <p:grpSp>
        <p:nvGrpSpPr>
          <p:cNvPr id="216" name="Group 56"/>
          <p:cNvGrpSpPr>
            <a:grpSpLocks/>
          </p:cNvGrpSpPr>
          <p:nvPr/>
        </p:nvGrpSpPr>
        <p:grpSpPr bwMode="auto">
          <a:xfrm>
            <a:off x="9092987" y="4756150"/>
            <a:ext cx="1676400" cy="1082675"/>
            <a:chOff x="4194" y="2640"/>
            <a:chExt cx="1056" cy="682"/>
          </a:xfrm>
        </p:grpSpPr>
        <p:grpSp>
          <p:nvGrpSpPr>
            <p:cNvPr id="217" name="Group 57"/>
            <p:cNvGrpSpPr>
              <a:grpSpLocks/>
            </p:cNvGrpSpPr>
            <p:nvPr/>
          </p:nvGrpSpPr>
          <p:grpSpPr bwMode="auto">
            <a:xfrm>
              <a:off x="4194" y="2904"/>
              <a:ext cx="1056" cy="192"/>
              <a:chOff x="4082" y="2904"/>
              <a:chExt cx="1056" cy="192"/>
            </a:xfrm>
          </p:grpSpPr>
          <p:grpSp>
            <p:nvGrpSpPr>
              <p:cNvPr id="220" name="Group 58"/>
              <p:cNvGrpSpPr>
                <a:grpSpLocks/>
              </p:cNvGrpSpPr>
              <p:nvPr/>
            </p:nvGrpSpPr>
            <p:grpSpPr bwMode="auto">
              <a:xfrm rot="14400000" flipH="1">
                <a:off x="4281" y="2780"/>
                <a:ext cx="117" cy="516"/>
                <a:chOff x="2573" y="224"/>
                <a:chExt cx="318" cy="517"/>
              </a:xfrm>
            </p:grpSpPr>
            <p:sp>
              <p:nvSpPr>
                <p:cNvPr id="225" name="Freeform 59"/>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6" name="Freeform 60"/>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7" name="Freeform 61"/>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221" name="Group 62"/>
              <p:cNvGrpSpPr>
                <a:grpSpLocks/>
              </p:cNvGrpSpPr>
              <p:nvPr/>
            </p:nvGrpSpPr>
            <p:grpSpPr bwMode="auto">
              <a:xfrm rot="7200000" flipH="1">
                <a:off x="4821" y="2705"/>
                <a:ext cx="117" cy="516"/>
                <a:chOff x="2573" y="224"/>
                <a:chExt cx="318" cy="517"/>
              </a:xfrm>
            </p:grpSpPr>
            <p:sp>
              <p:nvSpPr>
                <p:cNvPr id="222" name="Freeform 63"/>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3" name="Freeform 64"/>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4" name="Freeform 65"/>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sp>
          <p:nvSpPr>
            <p:cNvPr id="218" name="Text Box 66"/>
            <p:cNvSpPr txBox="1">
              <a:spLocks noChangeArrowheads="1"/>
            </p:cNvSpPr>
            <p:nvPr/>
          </p:nvSpPr>
          <p:spPr bwMode="auto">
            <a:xfrm>
              <a:off x="4480" y="3072"/>
              <a:ext cx="2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V</a:t>
              </a:r>
            </a:p>
          </p:txBody>
        </p:sp>
        <p:sp>
          <p:nvSpPr>
            <p:cNvPr id="219" name="Text Box 67"/>
            <p:cNvSpPr txBox="1">
              <a:spLocks noChangeArrowheads="1"/>
            </p:cNvSpPr>
            <p:nvPr/>
          </p:nvSpPr>
          <p:spPr bwMode="auto">
            <a:xfrm>
              <a:off x="4903" y="2640"/>
              <a:ext cx="29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W</a:t>
              </a:r>
            </a:p>
          </p:txBody>
        </p:sp>
      </p:grpSp>
      <p:grpSp>
        <p:nvGrpSpPr>
          <p:cNvPr id="228" name="Group 68"/>
          <p:cNvGrpSpPr>
            <a:grpSpLocks/>
          </p:cNvGrpSpPr>
          <p:nvPr/>
        </p:nvGrpSpPr>
        <p:grpSpPr bwMode="auto">
          <a:xfrm>
            <a:off x="9092987" y="4756150"/>
            <a:ext cx="1676400" cy="1082675"/>
            <a:chOff x="4194" y="2640"/>
            <a:chExt cx="1056" cy="682"/>
          </a:xfrm>
        </p:grpSpPr>
        <p:grpSp>
          <p:nvGrpSpPr>
            <p:cNvPr id="229" name="Group 69"/>
            <p:cNvGrpSpPr>
              <a:grpSpLocks/>
            </p:cNvGrpSpPr>
            <p:nvPr/>
          </p:nvGrpSpPr>
          <p:grpSpPr bwMode="auto">
            <a:xfrm>
              <a:off x="4194" y="2904"/>
              <a:ext cx="1056" cy="192"/>
              <a:chOff x="4082" y="2904"/>
              <a:chExt cx="1056" cy="192"/>
            </a:xfrm>
          </p:grpSpPr>
          <p:grpSp>
            <p:nvGrpSpPr>
              <p:cNvPr id="232" name="Group 70"/>
              <p:cNvGrpSpPr>
                <a:grpSpLocks/>
              </p:cNvGrpSpPr>
              <p:nvPr/>
            </p:nvGrpSpPr>
            <p:grpSpPr bwMode="auto">
              <a:xfrm rot="14400000" flipH="1">
                <a:off x="4281" y="2780"/>
                <a:ext cx="117" cy="516"/>
                <a:chOff x="2573" y="224"/>
                <a:chExt cx="318" cy="517"/>
              </a:xfrm>
            </p:grpSpPr>
            <p:sp>
              <p:nvSpPr>
                <p:cNvPr id="237" name="Freeform 71"/>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8" name="Freeform 72"/>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9" name="Freeform 73"/>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233" name="Group 74"/>
              <p:cNvGrpSpPr>
                <a:grpSpLocks/>
              </p:cNvGrpSpPr>
              <p:nvPr/>
            </p:nvGrpSpPr>
            <p:grpSpPr bwMode="auto">
              <a:xfrm rot="7200000" flipH="1">
                <a:off x="4821" y="2705"/>
                <a:ext cx="117" cy="516"/>
                <a:chOff x="2573" y="224"/>
                <a:chExt cx="318" cy="517"/>
              </a:xfrm>
            </p:grpSpPr>
            <p:sp>
              <p:nvSpPr>
                <p:cNvPr id="234" name="Freeform 75"/>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 name="Freeform 76"/>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6" name="Freeform 77"/>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sp>
          <p:nvSpPr>
            <p:cNvPr id="230" name="Text Box 78"/>
            <p:cNvSpPr txBox="1">
              <a:spLocks noChangeArrowheads="1"/>
            </p:cNvSpPr>
            <p:nvPr/>
          </p:nvSpPr>
          <p:spPr bwMode="auto">
            <a:xfrm>
              <a:off x="4480" y="3072"/>
              <a:ext cx="2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V</a:t>
              </a:r>
            </a:p>
          </p:txBody>
        </p:sp>
        <p:sp>
          <p:nvSpPr>
            <p:cNvPr id="231" name="Text Box 79"/>
            <p:cNvSpPr txBox="1">
              <a:spLocks noChangeArrowheads="1"/>
            </p:cNvSpPr>
            <p:nvPr/>
          </p:nvSpPr>
          <p:spPr bwMode="auto">
            <a:xfrm>
              <a:off x="4903" y="2640"/>
              <a:ext cx="29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W</a:t>
              </a:r>
            </a:p>
          </p:txBody>
        </p:sp>
      </p:grpSp>
      <p:sp>
        <p:nvSpPr>
          <p:cNvPr id="240" name="Line 80"/>
          <p:cNvSpPr>
            <a:spLocks noChangeShapeType="1"/>
          </p:cNvSpPr>
          <p:nvPr/>
        </p:nvSpPr>
        <p:spPr bwMode="auto">
          <a:xfrm flipH="1">
            <a:off x="3044612" y="6356350"/>
            <a:ext cx="1981200"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192096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499"/>
                                          </p:stCondLst>
                                        </p:cTn>
                                        <p:tgtEl>
                                          <p:spTgt spid="216"/>
                                        </p:tgtEl>
                                        <p:attrNameLst>
                                          <p:attrName>style.visibility</p:attrName>
                                        </p:attrNameLst>
                                      </p:cBhvr>
                                      <p:to>
                                        <p:strVal val="visible"/>
                                      </p:to>
                                    </p:set>
                                  </p:childTnLst>
                                  <p:subTnLst>
                                    <p:set>
                                      <p:cBhvr override="childStyle">
                                        <p:cTn dur="1" fill="hold" display="0" masterRel="sameClick" afterEffect="1">
                                          <p:stCondLst>
                                            <p:cond evt="end" delay="0">
                                              <p:tn val="5"/>
                                            </p:cond>
                                          </p:stCondLst>
                                        </p:cTn>
                                        <p:tgtEl>
                                          <p:spTgt spid="216"/>
                                        </p:tgtEl>
                                        <p:attrNameLst>
                                          <p:attrName>style.visibility</p:attrName>
                                        </p:attrNameLst>
                                      </p:cBhvr>
                                      <p:to>
                                        <p:strVal val="hidden"/>
                                      </p:to>
                                    </p:set>
                                  </p:sub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499"/>
                                          </p:stCondLst>
                                        </p:cTn>
                                        <p:tgtEl>
                                          <p:spTgt spid="228"/>
                                        </p:tgtEl>
                                        <p:attrNameLst>
                                          <p:attrName>style.visibility</p:attrName>
                                        </p:attrNameLst>
                                      </p:cBhvr>
                                      <p:to>
                                        <p:strVal val="visible"/>
                                      </p:to>
                                    </p:set>
                                  </p:childTnLst>
                                </p:cTn>
                              </p:par>
                            </p:childTnLst>
                          </p:cTn>
                        </p:par>
                        <p:par>
                          <p:cTn id="10" fill="hold">
                            <p:stCondLst>
                              <p:cond delay="2500"/>
                            </p:stCondLst>
                            <p:childTnLst>
                              <p:par>
                                <p:cTn id="11" presetID="22" presetClass="entr" presetSubtype="2" fill="hold" grpId="0" nodeType="afterEffect">
                                  <p:stCondLst>
                                    <p:cond delay="500"/>
                                  </p:stCondLst>
                                  <p:childTnLst>
                                    <p:set>
                                      <p:cBhvr>
                                        <p:cTn id="12" dur="1" fill="hold">
                                          <p:stCondLst>
                                            <p:cond delay="0"/>
                                          </p:stCondLst>
                                        </p:cTn>
                                        <p:tgtEl>
                                          <p:spTgt spid="210"/>
                                        </p:tgtEl>
                                        <p:attrNameLst>
                                          <p:attrName>style.visibility</p:attrName>
                                        </p:attrNameLst>
                                      </p:cBhvr>
                                      <p:to>
                                        <p:strVal val="visible"/>
                                      </p:to>
                                    </p:set>
                                    <p:animEffect transition="in" filter="wipe(right)">
                                      <p:cBhvr>
                                        <p:cTn id="13" dur="500"/>
                                        <p:tgtEl>
                                          <p:spTgt spid="210"/>
                                        </p:tgtEl>
                                      </p:cBhvr>
                                    </p:animEffect>
                                  </p:childTnLst>
                                </p:cTn>
                              </p:par>
                            </p:childTnLst>
                          </p:cTn>
                        </p:par>
                        <p:par>
                          <p:cTn id="14" fill="hold">
                            <p:stCondLst>
                              <p:cond delay="3500"/>
                            </p:stCondLst>
                            <p:childTnLst>
                              <p:par>
                                <p:cTn id="15" presetID="18" presetClass="entr" presetSubtype="9" fill="hold" nodeType="after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strips(upLeft)">
                                      <p:cBhvr>
                                        <p:cTn id="17" dur="500"/>
                                        <p:tgtEl>
                                          <p:spTgt spid="91"/>
                                        </p:tgtEl>
                                      </p:cBhvr>
                                    </p:animEffect>
                                  </p:childTnLst>
                                </p:cTn>
                              </p:par>
                            </p:childTnLst>
                          </p:cTn>
                        </p:par>
                        <p:par>
                          <p:cTn id="18" fill="hold">
                            <p:stCondLst>
                              <p:cond delay="4000"/>
                            </p:stCondLst>
                            <p:childTnLst>
                              <p:par>
                                <p:cTn id="19" presetID="22" presetClass="entr" presetSubtype="2" fill="hold" grpId="0" nodeType="after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wipe(right)">
                                      <p:cBhvr>
                                        <p:cTn id="21" dur="500"/>
                                        <p:tgtEl>
                                          <p:spTgt spid="208"/>
                                        </p:tgtEl>
                                      </p:cBhvr>
                                    </p:animEffect>
                                  </p:childTnLst>
                                </p:cTn>
                              </p:par>
                            </p:childTnLst>
                          </p:cTn>
                        </p:par>
                        <p:par>
                          <p:cTn id="22" fill="hold">
                            <p:stCondLst>
                              <p:cond delay="4500"/>
                            </p:stCondLst>
                            <p:childTnLst>
                              <p:par>
                                <p:cTn id="23" presetID="18" presetClass="entr" presetSubtype="9" fill="hold" nodeType="after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strips(upLeft)">
                                      <p:cBhvr>
                                        <p:cTn id="25" dur="500"/>
                                        <p:tgtEl>
                                          <p:spTgt spid="121"/>
                                        </p:tgtEl>
                                      </p:cBhvr>
                                    </p:animEffect>
                                  </p:childTnLst>
                                </p:cTn>
                              </p:par>
                            </p:childTnLst>
                          </p:cTn>
                        </p:par>
                        <p:par>
                          <p:cTn id="26" fill="hold">
                            <p:stCondLst>
                              <p:cond delay="5000"/>
                            </p:stCondLst>
                            <p:childTnLst>
                              <p:par>
                                <p:cTn id="27" presetID="22" presetClass="entr" presetSubtype="2" fill="hold" grpId="0" nodeType="after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wipe(right)">
                                      <p:cBhvr>
                                        <p:cTn id="29" dur="500"/>
                                        <p:tgtEl>
                                          <p:spTgt spid="120"/>
                                        </p:tgtEl>
                                      </p:cBhvr>
                                    </p:animEffect>
                                  </p:childTnLst>
                                </p:cTn>
                              </p:par>
                            </p:childTnLst>
                          </p:cTn>
                        </p:par>
                        <p:par>
                          <p:cTn id="30" fill="hold">
                            <p:stCondLst>
                              <p:cond delay="5500"/>
                            </p:stCondLst>
                            <p:childTnLst>
                              <p:par>
                                <p:cTn id="31" presetID="18" presetClass="entr" presetSubtype="6" fill="hold" grpId="0" nodeType="afterEffect">
                                  <p:stCondLst>
                                    <p:cond delay="0"/>
                                  </p:stCondLst>
                                  <p:childTnLst>
                                    <p:set>
                                      <p:cBhvr>
                                        <p:cTn id="32" dur="1" fill="hold">
                                          <p:stCondLst>
                                            <p:cond delay="0"/>
                                          </p:stCondLst>
                                        </p:cTn>
                                        <p:tgtEl>
                                          <p:spTgt spid="240"/>
                                        </p:tgtEl>
                                        <p:attrNameLst>
                                          <p:attrName>style.visibility</p:attrName>
                                        </p:attrNameLst>
                                      </p:cBhvr>
                                      <p:to>
                                        <p:strVal val="visible"/>
                                      </p:to>
                                    </p:set>
                                    <p:animEffect transition="in" filter="strips(downRight)">
                                      <p:cBhvr>
                                        <p:cTn id="33" dur="500"/>
                                        <p:tgtEl>
                                          <p:spTgt spid="240"/>
                                        </p:tgtEl>
                                      </p:cBhvr>
                                    </p:animEffect>
                                  </p:childTnLst>
                                </p:cTn>
                              </p:par>
                            </p:childTnLst>
                          </p:cTn>
                        </p:par>
                        <p:par>
                          <p:cTn id="34" fill="hold">
                            <p:stCondLst>
                              <p:cond delay="6000"/>
                            </p:stCondLst>
                            <p:childTnLst>
                              <p:par>
                                <p:cTn id="35" presetID="18" presetClass="entr" presetSubtype="3" fill="hold" nodeType="after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strips(upRight)">
                                      <p:cBhvr>
                                        <p:cTn id="37" dur="500"/>
                                        <p:tgtEl>
                                          <p:spTgt spid="139"/>
                                        </p:tgtEl>
                                      </p:cBhvr>
                                    </p:animEffect>
                                  </p:childTnLst>
                                </p:cTn>
                              </p:par>
                            </p:childTnLst>
                          </p:cTn>
                        </p:par>
                        <p:par>
                          <p:cTn id="38" fill="hold">
                            <p:stCondLst>
                              <p:cond delay="6500"/>
                            </p:stCondLst>
                            <p:childTnLst>
                              <p:par>
                                <p:cTn id="39" presetID="18" presetClass="entr" presetSubtype="6" fill="hold" nodeType="afterEffect">
                                  <p:stCondLst>
                                    <p:cond delay="0"/>
                                  </p:stCondLst>
                                  <p:childTnLst>
                                    <p:set>
                                      <p:cBhvr>
                                        <p:cTn id="40" dur="1" fill="hold">
                                          <p:stCondLst>
                                            <p:cond delay="0"/>
                                          </p:stCondLst>
                                        </p:cTn>
                                        <p:tgtEl>
                                          <p:spTgt spid="136"/>
                                        </p:tgtEl>
                                        <p:attrNameLst>
                                          <p:attrName>style.visibility</p:attrName>
                                        </p:attrNameLst>
                                      </p:cBhvr>
                                      <p:to>
                                        <p:strVal val="visible"/>
                                      </p:to>
                                    </p:set>
                                    <p:animEffect transition="in" filter="strips(downRight)">
                                      <p:cBhvr>
                                        <p:cTn id="41" dur="500"/>
                                        <p:tgtEl>
                                          <p:spTgt spid="136"/>
                                        </p:tgtEl>
                                      </p:cBhvr>
                                    </p:animEffect>
                                  </p:childTnLst>
                                </p:cTn>
                              </p:par>
                            </p:childTnLst>
                          </p:cTn>
                        </p:par>
                        <p:par>
                          <p:cTn id="42" fill="hold">
                            <p:stCondLst>
                              <p:cond delay="7000"/>
                            </p:stCondLst>
                            <p:childTnLst>
                              <p:par>
                                <p:cTn id="43" presetID="18" presetClass="entr" presetSubtype="3" fill="hold" grpId="0" nodeType="afterEffect">
                                  <p:stCondLst>
                                    <p:cond delay="0"/>
                                  </p:stCondLst>
                                  <p:childTnLst>
                                    <p:set>
                                      <p:cBhvr>
                                        <p:cTn id="44" dur="1" fill="hold">
                                          <p:stCondLst>
                                            <p:cond delay="0"/>
                                          </p:stCondLst>
                                        </p:cTn>
                                        <p:tgtEl>
                                          <p:spTgt spid="207"/>
                                        </p:tgtEl>
                                        <p:attrNameLst>
                                          <p:attrName>style.visibility</p:attrName>
                                        </p:attrNameLst>
                                      </p:cBhvr>
                                      <p:to>
                                        <p:strVal val="visible"/>
                                      </p:to>
                                    </p:set>
                                    <p:animEffect transition="in" filter="strips(upRight)">
                                      <p:cBhvr>
                                        <p:cTn id="45"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207" grpId="0" animBg="1"/>
      <p:bldP spid="208" grpId="0" animBg="1"/>
      <p:bldP spid="210" grpId="0" animBg="1"/>
      <p:bldP spid="2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descr="Newsprint"/>
          <p:cNvSpPr>
            <a:spLocks noChangeArrowheads="1"/>
          </p:cNvSpPr>
          <p:nvPr/>
        </p:nvSpPr>
        <p:spPr bwMode="auto">
          <a:xfrm>
            <a:off x="3114675" y="1952625"/>
            <a:ext cx="8382000" cy="4572000"/>
          </a:xfrm>
          <a:prstGeom prst="rect">
            <a:avLst/>
          </a:prstGeom>
          <a:blipFill dpi="0" rotWithShape="0">
            <a:blip r:embed="rId2"/>
            <a:srcRect/>
            <a:tile tx="0" ty="0" sx="100000" sy="100000" flip="none" algn="tl"/>
          </a:blipFill>
          <a:ln>
            <a:noFill/>
          </a:ln>
          <a:effectLst>
            <a:outerShdw dist="81320" dir="3080412" algn="ctr" rotWithShape="0">
              <a:schemeClr val="bg2"/>
            </a:outerShdw>
          </a:effectLst>
          <a:extLst>
            <a:ext uri="{91240B29-F687-4F45-9708-019B960494DF}">
              <a14:hiddenLine xmlns:a14="http://schemas.microsoft.com/office/drawing/2010/main" w="101600">
                <a:solidFill>
                  <a:schemeClr val="folHlink"/>
                </a:solidFill>
                <a:miter lim="800000"/>
                <a:headEnd/>
                <a:tailEnd/>
              </a14:hiddenLine>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5" name="Oval 77"/>
          <p:cNvSpPr>
            <a:spLocks noChangeArrowheads="1"/>
          </p:cNvSpPr>
          <p:nvPr/>
        </p:nvSpPr>
        <p:spPr bwMode="auto">
          <a:xfrm>
            <a:off x="8923338" y="3697288"/>
            <a:ext cx="2225675" cy="2225675"/>
          </a:xfrm>
          <a:prstGeom prst="ellipse">
            <a:avLst/>
          </a:prstGeom>
          <a:solidFill>
            <a:srgbClr val="99CCFF"/>
          </a:solidFill>
          <a:ln w="3810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6" name="Rectangle 78"/>
          <p:cNvSpPr>
            <a:spLocks noChangeAspect="1" noChangeArrowheads="1"/>
          </p:cNvSpPr>
          <p:nvPr/>
        </p:nvSpPr>
        <p:spPr bwMode="auto">
          <a:xfrm>
            <a:off x="3140075" y="3019425"/>
            <a:ext cx="5334000" cy="3505200"/>
          </a:xfrm>
          <a:prstGeom prst="rect">
            <a:avLst/>
          </a:prstGeom>
          <a:solidFill>
            <a:srgbClr val="C0C0C0">
              <a:alpha val="50195"/>
            </a:srgbClr>
          </a:solidFill>
          <a:ln w="12700">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7" name="Group 79"/>
          <p:cNvGrpSpPr>
            <a:grpSpLocks/>
          </p:cNvGrpSpPr>
          <p:nvPr/>
        </p:nvGrpSpPr>
        <p:grpSpPr bwMode="auto">
          <a:xfrm flipH="1">
            <a:off x="9825038" y="3932238"/>
            <a:ext cx="185737" cy="814387"/>
            <a:chOff x="2655" y="223"/>
            <a:chExt cx="313" cy="518"/>
          </a:xfrm>
        </p:grpSpPr>
        <p:sp>
          <p:nvSpPr>
            <p:cNvPr id="8" name="Freeform 80"/>
            <p:cNvSpPr>
              <a:spLocks/>
            </p:cNvSpPr>
            <p:nvPr/>
          </p:nvSpPr>
          <p:spPr bwMode="auto">
            <a:xfrm>
              <a:off x="2656" y="22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 name="Freeform 81"/>
            <p:cNvSpPr>
              <a:spLocks/>
            </p:cNvSpPr>
            <p:nvPr/>
          </p:nvSpPr>
          <p:spPr bwMode="auto">
            <a:xfrm>
              <a:off x="2655" y="37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 name="Freeform 82"/>
            <p:cNvSpPr>
              <a:spLocks/>
            </p:cNvSpPr>
            <p:nvPr/>
          </p:nvSpPr>
          <p:spPr bwMode="auto">
            <a:xfrm>
              <a:off x="2655" y="526"/>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11" name="Group 83"/>
          <p:cNvGrpSpPr>
            <a:grpSpLocks/>
          </p:cNvGrpSpPr>
          <p:nvPr/>
        </p:nvGrpSpPr>
        <p:grpSpPr bwMode="auto">
          <a:xfrm rot="14400000" flipH="1">
            <a:off x="9552781" y="4682332"/>
            <a:ext cx="185737" cy="819150"/>
            <a:chOff x="2573" y="224"/>
            <a:chExt cx="318" cy="517"/>
          </a:xfrm>
        </p:grpSpPr>
        <p:sp>
          <p:nvSpPr>
            <p:cNvPr id="12" name="Freeform 84"/>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 name="Freeform 85"/>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 name="Freeform 86"/>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15" name="Oval 87"/>
          <p:cNvSpPr>
            <a:spLocks noChangeArrowheads="1"/>
          </p:cNvSpPr>
          <p:nvPr/>
        </p:nvSpPr>
        <p:spPr bwMode="auto">
          <a:xfrm>
            <a:off x="9901238" y="4583113"/>
            <a:ext cx="260350" cy="474662"/>
          </a:xfrm>
          <a:prstGeom prst="ellipse">
            <a:avLst/>
          </a:prstGeom>
          <a:solidFill>
            <a:srgbClr val="000000"/>
          </a:solidFill>
          <a:ln>
            <a:noFill/>
          </a:ln>
          <a:effectLst/>
          <a:extLst>
            <a:ext uri="{91240B29-F687-4F45-9708-019B960494DF}">
              <a14:hiddenLine xmlns:a14="http://schemas.microsoft.com/office/drawing/2010/main" w="38100">
                <a:solidFill>
                  <a:srgbClr val="FF99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nvGrpSpPr>
          <p:cNvPr id="16" name="Group 88"/>
          <p:cNvGrpSpPr>
            <a:grpSpLocks/>
          </p:cNvGrpSpPr>
          <p:nvPr/>
        </p:nvGrpSpPr>
        <p:grpSpPr bwMode="auto">
          <a:xfrm rot="7200000" flipH="1">
            <a:off x="10410031" y="4579144"/>
            <a:ext cx="185738" cy="819150"/>
            <a:chOff x="2573" y="224"/>
            <a:chExt cx="318" cy="517"/>
          </a:xfrm>
        </p:grpSpPr>
        <p:sp>
          <p:nvSpPr>
            <p:cNvPr id="17" name="Freeform 89"/>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 name="Freeform 90"/>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 name="Freeform 91"/>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20" name="Text Box 92"/>
          <p:cNvSpPr txBox="1">
            <a:spLocks noChangeArrowheads="1"/>
          </p:cNvSpPr>
          <p:nvPr/>
        </p:nvSpPr>
        <p:spPr bwMode="auto">
          <a:xfrm>
            <a:off x="9693275" y="5153025"/>
            <a:ext cx="3778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chemeClr val="bg2"/>
                </a:solidFill>
              </a:rPr>
              <a:t>V</a:t>
            </a:r>
          </a:p>
        </p:txBody>
      </p:sp>
      <p:sp>
        <p:nvSpPr>
          <p:cNvPr id="21" name="Text Box 93"/>
          <p:cNvSpPr txBox="1">
            <a:spLocks noChangeArrowheads="1"/>
          </p:cNvSpPr>
          <p:nvPr/>
        </p:nvSpPr>
        <p:spPr bwMode="auto">
          <a:xfrm>
            <a:off x="10364788" y="4467225"/>
            <a:ext cx="4714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chemeClr val="bg2"/>
                </a:solidFill>
              </a:rPr>
              <a:t>W</a:t>
            </a:r>
          </a:p>
        </p:txBody>
      </p:sp>
      <p:sp>
        <p:nvSpPr>
          <p:cNvPr id="22" name="Text Box 94"/>
          <p:cNvSpPr txBox="1">
            <a:spLocks noChangeArrowheads="1"/>
          </p:cNvSpPr>
          <p:nvPr/>
        </p:nvSpPr>
        <p:spPr bwMode="auto">
          <a:xfrm>
            <a:off x="9388475" y="4162425"/>
            <a:ext cx="4714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chemeClr val="bg2"/>
                </a:solidFill>
              </a:rPr>
              <a:t>U</a:t>
            </a:r>
          </a:p>
        </p:txBody>
      </p:sp>
      <p:sp>
        <p:nvSpPr>
          <p:cNvPr id="23" name="Text Box 95"/>
          <p:cNvSpPr txBox="1">
            <a:spLocks noChangeArrowheads="1"/>
          </p:cNvSpPr>
          <p:nvPr/>
        </p:nvSpPr>
        <p:spPr bwMode="auto">
          <a:xfrm>
            <a:off x="5959475" y="3297238"/>
            <a:ext cx="7699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chemeClr val="bg1"/>
                </a:solidFill>
              </a:rPr>
              <a:t>IPM</a:t>
            </a:r>
          </a:p>
        </p:txBody>
      </p:sp>
      <p:pic>
        <p:nvPicPr>
          <p:cNvPr id="24" name="Picture 96" descr="inverEWD2"/>
          <p:cNvPicPr>
            <a:picLocks noChangeAspect="1" noChangeArrowheads="1"/>
          </p:cNvPicPr>
          <p:nvPr/>
        </p:nvPicPr>
        <p:blipFill>
          <a:blip r:embed="rId3">
            <a:extLst>
              <a:ext uri="{28A0092B-C50C-407E-A947-70E740481C1C}">
                <a14:useLocalDpi xmlns:a14="http://schemas.microsoft.com/office/drawing/2010/main" val="0"/>
              </a:ext>
            </a:extLst>
          </a:blip>
          <a:srcRect b="14589"/>
          <a:stretch>
            <a:fillRect/>
          </a:stretch>
        </p:blipFill>
        <p:spPr bwMode="auto">
          <a:xfrm>
            <a:off x="3140075" y="3297238"/>
            <a:ext cx="4648200" cy="299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 name="Text Box 97"/>
          <p:cNvSpPr txBox="1">
            <a:spLocks noChangeArrowheads="1"/>
          </p:cNvSpPr>
          <p:nvPr/>
        </p:nvSpPr>
        <p:spPr bwMode="auto">
          <a:xfrm>
            <a:off x="6797675" y="2990850"/>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rgbClr val="000000"/>
                </a:solidFill>
              </a:rPr>
              <a:t>IPM</a:t>
            </a:r>
          </a:p>
        </p:txBody>
      </p:sp>
      <p:sp>
        <p:nvSpPr>
          <p:cNvPr id="26" name="Freeform 98"/>
          <p:cNvSpPr>
            <a:spLocks/>
          </p:cNvSpPr>
          <p:nvPr/>
        </p:nvSpPr>
        <p:spPr bwMode="auto">
          <a:xfrm>
            <a:off x="7754938" y="3476625"/>
            <a:ext cx="2319337" cy="1076325"/>
          </a:xfrm>
          <a:custGeom>
            <a:avLst/>
            <a:gdLst>
              <a:gd name="T0" fmla="*/ 0 w 1440"/>
              <a:gd name="T1" fmla="*/ 2147483646 h 672"/>
              <a:gd name="T2" fmla="*/ 2147483646 w 1440"/>
              <a:gd name="T3" fmla="*/ 2147483646 h 672"/>
              <a:gd name="T4" fmla="*/ 2147483646 w 1440"/>
              <a:gd name="T5" fmla="*/ 0 h 672"/>
              <a:gd name="T6" fmla="*/ 2147483646 w 1440"/>
              <a:gd name="T7" fmla="*/ 0 h 672"/>
              <a:gd name="T8" fmla="*/ 2147483646 w 1440"/>
              <a:gd name="T9" fmla="*/ 2147483646 h 6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672">
                <a:moveTo>
                  <a:pt x="0" y="672"/>
                </a:moveTo>
                <a:lnTo>
                  <a:pt x="336" y="672"/>
                </a:lnTo>
                <a:lnTo>
                  <a:pt x="336" y="0"/>
                </a:lnTo>
                <a:lnTo>
                  <a:pt x="1440" y="0"/>
                </a:lnTo>
                <a:lnTo>
                  <a:pt x="1440" y="288"/>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99"/>
          <p:cNvSpPr>
            <a:spLocks/>
          </p:cNvSpPr>
          <p:nvPr/>
        </p:nvSpPr>
        <p:spPr bwMode="auto">
          <a:xfrm>
            <a:off x="7712075" y="4762500"/>
            <a:ext cx="1536700" cy="619125"/>
          </a:xfrm>
          <a:custGeom>
            <a:avLst/>
            <a:gdLst>
              <a:gd name="T0" fmla="*/ 0 w 968"/>
              <a:gd name="T1" fmla="*/ 0 h 390"/>
              <a:gd name="T2" fmla="*/ 2147483646 w 968"/>
              <a:gd name="T3" fmla="*/ 0 h 390"/>
              <a:gd name="T4" fmla="*/ 2147483646 w 968"/>
              <a:gd name="T5" fmla="*/ 2147483646 h 390"/>
              <a:gd name="T6" fmla="*/ 2147483646 w 968"/>
              <a:gd name="T7" fmla="*/ 2147483646 h 390"/>
              <a:gd name="T8" fmla="*/ 2147483646 w 968"/>
              <a:gd name="T9" fmla="*/ 2147483646 h 3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390">
                <a:moveTo>
                  <a:pt x="0" y="0"/>
                </a:moveTo>
                <a:lnTo>
                  <a:pt x="624" y="0"/>
                </a:lnTo>
                <a:lnTo>
                  <a:pt x="624" y="390"/>
                </a:lnTo>
                <a:lnTo>
                  <a:pt x="852" y="388"/>
                </a:lnTo>
                <a:lnTo>
                  <a:pt x="968" y="272"/>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100"/>
          <p:cNvSpPr>
            <a:spLocks/>
          </p:cNvSpPr>
          <p:nvPr/>
        </p:nvSpPr>
        <p:spPr bwMode="auto">
          <a:xfrm>
            <a:off x="7750175" y="4967288"/>
            <a:ext cx="3241675" cy="1173162"/>
          </a:xfrm>
          <a:custGeom>
            <a:avLst/>
            <a:gdLst>
              <a:gd name="T0" fmla="*/ 0 w 2042"/>
              <a:gd name="T1" fmla="*/ 0 h 739"/>
              <a:gd name="T2" fmla="*/ 2147483646 w 2042"/>
              <a:gd name="T3" fmla="*/ 0 h 739"/>
              <a:gd name="T4" fmla="*/ 2147483646 w 2042"/>
              <a:gd name="T5" fmla="*/ 2147483646 h 739"/>
              <a:gd name="T6" fmla="*/ 2147483646 w 2042"/>
              <a:gd name="T7" fmla="*/ 2147483646 h 739"/>
              <a:gd name="T8" fmla="*/ 2147483646 w 2042"/>
              <a:gd name="T9" fmla="*/ 2147483646 h 739"/>
              <a:gd name="T10" fmla="*/ 2147483646 w 2042"/>
              <a:gd name="T11" fmla="*/ 2147483646 h 7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2" h="739">
                <a:moveTo>
                  <a:pt x="0" y="0"/>
                </a:moveTo>
                <a:lnTo>
                  <a:pt x="340" y="0"/>
                </a:lnTo>
                <a:lnTo>
                  <a:pt x="340" y="738"/>
                </a:lnTo>
                <a:lnTo>
                  <a:pt x="2042" y="739"/>
                </a:lnTo>
                <a:lnTo>
                  <a:pt x="2042" y="265"/>
                </a:lnTo>
                <a:lnTo>
                  <a:pt x="1920" y="197"/>
                </a:lnTo>
              </a:path>
            </a:pathLst>
          </a:custGeom>
          <a:noFill/>
          <a:ln w="412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Text Box 101"/>
          <p:cNvSpPr txBox="1">
            <a:spLocks noChangeArrowheads="1"/>
          </p:cNvSpPr>
          <p:nvPr/>
        </p:nvSpPr>
        <p:spPr bwMode="auto">
          <a:xfrm>
            <a:off x="10607675" y="3476625"/>
            <a:ext cx="7207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400" b="1">
                <a:solidFill>
                  <a:srgbClr val="000000"/>
                </a:solidFill>
              </a:rPr>
              <a:t>MG</a:t>
            </a:r>
          </a:p>
        </p:txBody>
      </p:sp>
      <p:sp>
        <p:nvSpPr>
          <p:cNvPr id="30" name="Line 102"/>
          <p:cNvSpPr>
            <a:spLocks noChangeShapeType="1"/>
          </p:cNvSpPr>
          <p:nvPr/>
        </p:nvSpPr>
        <p:spPr bwMode="auto">
          <a:xfrm>
            <a:off x="3190875" y="3425825"/>
            <a:ext cx="2667000" cy="3175"/>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104"/>
          <p:cNvSpPr txBox="1">
            <a:spLocks noChangeArrowheads="1"/>
          </p:cNvSpPr>
          <p:nvPr/>
        </p:nvSpPr>
        <p:spPr bwMode="auto">
          <a:xfrm>
            <a:off x="4359275" y="2652713"/>
            <a:ext cx="12192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800">
                <a:solidFill>
                  <a:srgbClr val="000000"/>
                </a:solidFill>
              </a:rPr>
              <a:t>变频器</a:t>
            </a:r>
          </a:p>
        </p:txBody>
      </p:sp>
      <p:sp>
        <p:nvSpPr>
          <p:cNvPr id="32" name="Freeform 113"/>
          <p:cNvSpPr>
            <a:spLocks/>
          </p:cNvSpPr>
          <p:nvPr/>
        </p:nvSpPr>
        <p:spPr bwMode="auto">
          <a:xfrm rot="10800000" flipV="1">
            <a:off x="7000875" y="4467225"/>
            <a:ext cx="749300" cy="419100"/>
          </a:xfrm>
          <a:custGeom>
            <a:avLst/>
            <a:gdLst>
              <a:gd name="T0" fmla="*/ 0 w 479"/>
              <a:gd name="T1" fmla="*/ 2147483646 h 361"/>
              <a:gd name="T2" fmla="*/ 2147483646 w 479"/>
              <a:gd name="T3" fmla="*/ 2147483646 h 361"/>
              <a:gd name="T4" fmla="*/ 2147483646 w 479"/>
              <a:gd name="T5" fmla="*/ 2147483646 h 361"/>
              <a:gd name="T6" fmla="*/ 2147483646 w 479"/>
              <a:gd name="T7" fmla="*/ 2147483646 h 361"/>
              <a:gd name="T8" fmla="*/ 2147483646 w 479"/>
              <a:gd name="T9" fmla="*/ 2147483646 h 361"/>
              <a:gd name="T10" fmla="*/ 2147483646 w 479"/>
              <a:gd name="T11" fmla="*/ 2147483646 h 361"/>
              <a:gd name="T12" fmla="*/ 2147483646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114"/>
          <p:cNvSpPr>
            <a:spLocks/>
          </p:cNvSpPr>
          <p:nvPr/>
        </p:nvSpPr>
        <p:spPr bwMode="auto">
          <a:xfrm flipV="1">
            <a:off x="5857875" y="3425825"/>
            <a:ext cx="1143000" cy="1041400"/>
          </a:xfrm>
          <a:custGeom>
            <a:avLst/>
            <a:gdLst>
              <a:gd name="T0" fmla="*/ 0 w 479"/>
              <a:gd name="T1" fmla="*/ 2147483646 h 361"/>
              <a:gd name="T2" fmla="*/ 2147483646 w 479"/>
              <a:gd name="T3" fmla="*/ 2147483646 h 361"/>
              <a:gd name="T4" fmla="*/ 2147483646 w 479"/>
              <a:gd name="T5" fmla="*/ 2147483646 h 361"/>
              <a:gd name="T6" fmla="*/ 2147483646 w 479"/>
              <a:gd name="T7" fmla="*/ 2147483646 h 361"/>
              <a:gd name="T8" fmla="*/ 2147483646 w 479"/>
              <a:gd name="T9" fmla="*/ 2147483646 h 361"/>
              <a:gd name="T10" fmla="*/ 2147483646 w 479"/>
              <a:gd name="T11" fmla="*/ 2147483646 h 361"/>
              <a:gd name="T12" fmla="*/ 2147483646 w 479"/>
              <a:gd name="T13" fmla="*/ 0 h 3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361">
                <a:moveTo>
                  <a:pt x="0" y="360"/>
                </a:moveTo>
                <a:lnTo>
                  <a:pt x="380" y="361"/>
                </a:lnTo>
                <a:lnTo>
                  <a:pt x="422" y="358"/>
                </a:lnTo>
                <a:lnTo>
                  <a:pt x="453" y="350"/>
                </a:lnTo>
                <a:lnTo>
                  <a:pt x="475" y="328"/>
                </a:lnTo>
                <a:lnTo>
                  <a:pt x="479" y="298"/>
                </a:lnTo>
                <a:lnTo>
                  <a:pt x="479" y="0"/>
                </a:lnTo>
              </a:path>
            </a:pathLst>
          </a:custGeom>
          <a:noFill/>
          <a:ln w="76200">
            <a:solidFill>
              <a:srgbClr val="FF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 name="Group 115"/>
          <p:cNvGrpSpPr>
            <a:grpSpLocks/>
          </p:cNvGrpSpPr>
          <p:nvPr/>
        </p:nvGrpSpPr>
        <p:grpSpPr bwMode="auto">
          <a:xfrm>
            <a:off x="7735888" y="4887913"/>
            <a:ext cx="1431925" cy="1149350"/>
            <a:chOff x="3024" y="2905"/>
            <a:chExt cx="1108" cy="724"/>
          </a:xfrm>
        </p:grpSpPr>
        <p:sp>
          <p:nvSpPr>
            <p:cNvPr id="35" name="Freeform 116"/>
            <p:cNvSpPr>
              <a:spLocks/>
            </p:cNvSpPr>
            <p:nvPr/>
          </p:nvSpPr>
          <p:spPr bwMode="auto">
            <a:xfrm>
              <a:off x="3024" y="2905"/>
              <a:ext cx="518" cy="309"/>
            </a:xfrm>
            <a:custGeom>
              <a:avLst/>
              <a:gdLst>
                <a:gd name="T0" fmla="*/ 518 w 518"/>
                <a:gd name="T1" fmla="*/ 309 h 309"/>
                <a:gd name="T2" fmla="*/ 518 w 518"/>
                <a:gd name="T3" fmla="*/ 109 h 309"/>
                <a:gd name="T4" fmla="*/ 514 w 518"/>
                <a:gd name="T5" fmla="*/ 63 h 309"/>
                <a:gd name="T6" fmla="*/ 502 w 518"/>
                <a:gd name="T7" fmla="*/ 29 h 309"/>
                <a:gd name="T8" fmla="*/ 471 w 518"/>
                <a:gd name="T9" fmla="*/ 4 h 309"/>
                <a:gd name="T10" fmla="*/ 428 w 518"/>
                <a:gd name="T11" fmla="*/ 0 h 309"/>
                <a:gd name="T12" fmla="*/ 0 w 518"/>
                <a:gd name="T13" fmla="*/ 0 h 3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8" h="309">
                  <a:moveTo>
                    <a:pt x="518" y="309"/>
                  </a:moveTo>
                  <a:lnTo>
                    <a:pt x="518" y="109"/>
                  </a:lnTo>
                  <a:lnTo>
                    <a:pt x="514" y="63"/>
                  </a:lnTo>
                  <a:lnTo>
                    <a:pt x="502" y="29"/>
                  </a:lnTo>
                  <a:lnTo>
                    <a:pt x="471" y="4"/>
                  </a:lnTo>
                  <a:lnTo>
                    <a:pt x="428" y="0"/>
                  </a:lnTo>
                  <a:lnTo>
                    <a:pt x="0"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Freeform 117"/>
            <p:cNvSpPr>
              <a:spLocks/>
            </p:cNvSpPr>
            <p:nvPr/>
          </p:nvSpPr>
          <p:spPr bwMode="auto">
            <a:xfrm>
              <a:off x="3541" y="3214"/>
              <a:ext cx="591" cy="415"/>
            </a:xfrm>
            <a:custGeom>
              <a:avLst/>
              <a:gdLst>
                <a:gd name="T0" fmla="*/ 1 w 591"/>
                <a:gd name="T1" fmla="*/ 0 h 415"/>
                <a:gd name="T2" fmla="*/ 0 w 591"/>
                <a:gd name="T3" fmla="*/ 306 h 415"/>
                <a:gd name="T4" fmla="*/ 5 w 591"/>
                <a:gd name="T5" fmla="*/ 352 h 415"/>
                <a:gd name="T6" fmla="*/ 19 w 591"/>
                <a:gd name="T7" fmla="*/ 386 h 415"/>
                <a:gd name="T8" fmla="*/ 55 w 591"/>
                <a:gd name="T9" fmla="*/ 411 h 415"/>
                <a:gd name="T10" fmla="*/ 104 w 591"/>
                <a:gd name="T11" fmla="*/ 415 h 415"/>
                <a:gd name="T12" fmla="*/ 591 w 591"/>
                <a:gd name="T13" fmla="*/ 415 h 4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1" h="415">
                  <a:moveTo>
                    <a:pt x="1" y="0"/>
                  </a:moveTo>
                  <a:lnTo>
                    <a:pt x="0" y="306"/>
                  </a:lnTo>
                  <a:lnTo>
                    <a:pt x="5" y="352"/>
                  </a:lnTo>
                  <a:lnTo>
                    <a:pt x="19" y="386"/>
                  </a:lnTo>
                  <a:lnTo>
                    <a:pt x="55" y="411"/>
                  </a:lnTo>
                  <a:lnTo>
                    <a:pt x="104" y="415"/>
                  </a:lnTo>
                  <a:lnTo>
                    <a:pt x="591" y="415"/>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 name="Freeform 118"/>
          <p:cNvSpPr>
            <a:spLocks/>
          </p:cNvSpPr>
          <p:nvPr/>
        </p:nvSpPr>
        <p:spPr bwMode="auto">
          <a:xfrm>
            <a:off x="9153525" y="5386388"/>
            <a:ext cx="1728788" cy="652462"/>
          </a:xfrm>
          <a:custGeom>
            <a:avLst/>
            <a:gdLst>
              <a:gd name="T0" fmla="*/ 0 w 926"/>
              <a:gd name="T1" fmla="*/ 2147483646 h 411"/>
              <a:gd name="T2" fmla="*/ 2147483646 w 926"/>
              <a:gd name="T3" fmla="*/ 2147483646 h 411"/>
              <a:gd name="T4" fmla="*/ 2147483646 w 926"/>
              <a:gd name="T5" fmla="*/ 2147483646 h 411"/>
              <a:gd name="T6" fmla="*/ 2147483646 w 926"/>
              <a:gd name="T7" fmla="*/ 2147483646 h 411"/>
              <a:gd name="T8" fmla="*/ 2147483646 w 926"/>
              <a:gd name="T9" fmla="*/ 2147483646 h 411"/>
              <a:gd name="T10" fmla="*/ 2147483646 w 926"/>
              <a:gd name="T11" fmla="*/ 2147483646 h 411"/>
              <a:gd name="T12" fmla="*/ 2147483646 w 926"/>
              <a:gd name="T13" fmla="*/ 2147483646 h 411"/>
              <a:gd name="T14" fmla="*/ 2147483646 w 926"/>
              <a:gd name="T15" fmla="*/ 0 h 4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26" h="411">
                <a:moveTo>
                  <a:pt x="0" y="409"/>
                </a:moveTo>
                <a:lnTo>
                  <a:pt x="831" y="411"/>
                </a:lnTo>
                <a:lnTo>
                  <a:pt x="872" y="408"/>
                </a:lnTo>
                <a:lnTo>
                  <a:pt x="901" y="400"/>
                </a:lnTo>
                <a:lnTo>
                  <a:pt x="922" y="378"/>
                </a:lnTo>
                <a:lnTo>
                  <a:pt x="926" y="347"/>
                </a:lnTo>
                <a:lnTo>
                  <a:pt x="926" y="78"/>
                </a:lnTo>
                <a:lnTo>
                  <a:pt x="887" y="0"/>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 name="Group 121"/>
          <p:cNvGrpSpPr>
            <a:grpSpLocks/>
          </p:cNvGrpSpPr>
          <p:nvPr/>
        </p:nvGrpSpPr>
        <p:grpSpPr bwMode="auto">
          <a:xfrm rot="7200000" flipH="1">
            <a:off x="10410031" y="4575969"/>
            <a:ext cx="185738" cy="819150"/>
            <a:chOff x="2573" y="224"/>
            <a:chExt cx="318" cy="517"/>
          </a:xfrm>
        </p:grpSpPr>
        <p:sp>
          <p:nvSpPr>
            <p:cNvPr id="39" name="Freeform 122"/>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0" name="Freeform 123"/>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1" name="Freeform 124"/>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42" name="Group 125"/>
          <p:cNvGrpSpPr>
            <a:grpSpLocks/>
          </p:cNvGrpSpPr>
          <p:nvPr/>
        </p:nvGrpSpPr>
        <p:grpSpPr bwMode="auto">
          <a:xfrm flipH="1">
            <a:off x="9823450" y="3932238"/>
            <a:ext cx="185738" cy="814387"/>
            <a:chOff x="2655" y="223"/>
            <a:chExt cx="313" cy="518"/>
          </a:xfrm>
        </p:grpSpPr>
        <p:sp>
          <p:nvSpPr>
            <p:cNvPr id="43" name="Freeform 126"/>
            <p:cNvSpPr>
              <a:spLocks/>
            </p:cNvSpPr>
            <p:nvPr/>
          </p:nvSpPr>
          <p:spPr bwMode="auto">
            <a:xfrm>
              <a:off x="2656" y="22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4" name="Freeform 127"/>
            <p:cNvSpPr>
              <a:spLocks/>
            </p:cNvSpPr>
            <p:nvPr/>
          </p:nvSpPr>
          <p:spPr bwMode="auto">
            <a:xfrm>
              <a:off x="2655" y="373"/>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5" name="Freeform 128"/>
            <p:cNvSpPr>
              <a:spLocks/>
            </p:cNvSpPr>
            <p:nvPr/>
          </p:nvSpPr>
          <p:spPr bwMode="auto">
            <a:xfrm>
              <a:off x="2655" y="526"/>
              <a:ext cx="312" cy="215"/>
            </a:xfrm>
            <a:custGeom>
              <a:avLst/>
              <a:gdLst>
                <a:gd name="T0" fmla="*/ 3 w 471"/>
                <a:gd name="T1" fmla="*/ 0 h 214"/>
                <a:gd name="T2" fmla="*/ 2 w 471"/>
                <a:gd name="T3" fmla="*/ 51 h 214"/>
                <a:gd name="T4" fmla="*/ 16 w 471"/>
                <a:gd name="T5" fmla="*/ 160 h 214"/>
                <a:gd name="T6" fmla="*/ 26 w 471"/>
                <a:gd name="T7" fmla="*/ 118 h 214"/>
                <a:gd name="T8" fmla="*/ 16 w 471"/>
                <a:gd name="T9" fmla="*/ 66 h 214"/>
                <a:gd name="T10" fmla="*/ 2 w 471"/>
                <a:gd name="T11" fmla="*/ 166 h 214"/>
                <a:gd name="T12" fmla="*/ 3 w 471"/>
                <a:gd name="T13" fmla="*/ 221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46" name="Text Box 129"/>
          <p:cNvSpPr txBox="1">
            <a:spLocks noChangeArrowheads="1"/>
          </p:cNvSpPr>
          <p:nvPr/>
        </p:nvSpPr>
        <p:spPr bwMode="auto">
          <a:xfrm>
            <a:off x="10364788" y="4467225"/>
            <a:ext cx="4714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W</a:t>
            </a:r>
          </a:p>
        </p:txBody>
      </p:sp>
      <p:sp>
        <p:nvSpPr>
          <p:cNvPr id="47" name="Text Box 130"/>
          <p:cNvSpPr txBox="1">
            <a:spLocks noChangeArrowheads="1"/>
          </p:cNvSpPr>
          <p:nvPr/>
        </p:nvSpPr>
        <p:spPr bwMode="auto">
          <a:xfrm>
            <a:off x="9388475" y="4162425"/>
            <a:ext cx="4714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U</a:t>
            </a:r>
          </a:p>
        </p:txBody>
      </p:sp>
      <p:sp>
        <p:nvSpPr>
          <p:cNvPr id="48" name="Text Box 141"/>
          <p:cNvSpPr txBox="1">
            <a:spLocks noChangeArrowheads="1"/>
          </p:cNvSpPr>
          <p:nvPr/>
        </p:nvSpPr>
        <p:spPr bwMode="auto">
          <a:xfrm>
            <a:off x="10364788" y="4467225"/>
            <a:ext cx="4714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W</a:t>
            </a:r>
          </a:p>
        </p:txBody>
      </p:sp>
      <p:sp>
        <p:nvSpPr>
          <p:cNvPr id="49" name="Text Box 142"/>
          <p:cNvSpPr txBox="1">
            <a:spLocks noChangeArrowheads="1"/>
          </p:cNvSpPr>
          <p:nvPr/>
        </p:nvSpPr>
        <p:spPr bwMode="auto">
          <a:xfrm>
            <a:off x="9388475" y="4162425"/>
            <a:ext cx="4714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U</a:t>
            </a:r>
          </a:p>
        </p:txBody>
      </p:sp>
      <p:sp>
        <p:nvSpPr>
          <p:cNvPr id="50" name="Text Box 144"/>
          <p:cNvSpPr txBox="1">
            <a:spLocks noChangeArrowheads="1"/>
          </p:cNvSpPr>
          <p:nvPr/>
        </p:nvSpPr>
        <p:spPr bwMode="auto">
          <a:xfrm>
            <a:off x="9693275" y="5153025"/>
            <a:ext cx="3778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2000" b="1" i="1">
                <a:solidFill>
                  <a:srgbClr val="FF0000"/>
                </a:solidFill>
              </a:rPr>
              <a:t>V</a:t>
            </a:r>
          </a:p>
        </p:txBody>
      </p:sp>
      <p:grpSp>
        <p:nvGrpSpPr>
          <p:cNvPr id="51" name="Group 146"/>
          <p:cNvGrpSpPr>
            <a:grpSpLocks/>
          </p:cNvGrpSpPr>
          <p:nvPr/>
        </p:nvGrpSpPr>
        <p:grpSpPr bwMode="auto">
          <a:xfrm rot="14400000" flipH="1">
            <a:off x="9552781" y="4682332"/>
            <a:ext cx="185737" cy="819150"/>
            <a:chOff x="2573" y="224"/>
            <a:chExt cx="318" cy="517"/>
          </a:xfrm>
        </p:grpSpPr>
        <p:sp>
          <p:nvSpPr>
            <p:cNvPr id="52" name="Freeform 147"/>
            <p:cNvSpPr>
              <a:spLocks/>
            </p:cNvSpPr>
            <p:nvPr/>
          </p:nvSpPr>
          <p:spPr bwMode="auto">
            <a:xfrm>
              <a:off x="2574" y="22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anchor="ctr">
              <a:spAutoFit/>
            </a:bodyPr>
            <a:lstStyle/>
            <a:p>
              <a:endParaRPr lang="zh-CN" altLang="en-US"/>
            </a:p>
          </p:txBody>
        </p:sp>
        <p:sp>
          <p:nvSpPr>
            <p:cNvPr id="53" name="Freeform 148"/>
            <p:cNvSpPr>
              <a:spLocks/>
            </p:cNvSpPr>
            <p:nvPr/>
          </p:nvSpPr>
          <p:spPr bwMode="auto">
            <a:xfrm>
              <a:off x="2573" y="374"/>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anchor="ctr">
              <a:spAutoFit/>
            </a:bodyPr>
            <a:lstStyle/>
            <a:p>
              <a:endParaRPr lang="zh-CN" altLang="en-US"/>
            </a:p>
          </p:txBody>
        </p:sp>
        <p:sp>
          <p:nvSpPr>
            <p:cNvPr id="54" name="Freeform 149"/>
            <p:cNvSpPr>
              <a:spLocks/>
            </p:cNvSpPr>
            <p:nvPr/>
          </p:nvSpPr>
          <p:spPr bwMode="auto">
            <a:xfrm>
              <a:off x="2573" y="527"/>
              <a:ext cx="317" cy="214"/>
            </a:xfrm>
            <a:custGeom>
              <a:avLst/>
              <a:gdLst>
                <a:gd name="T0" fmla="*/ 3 w 471"/>
                <a:gd name="T1" fmla="*/ 0 h 214"/>
                <a:gd name="T2" fmla="*/ 2 w 471"/>
                <a:gd name="T3" fmla="*/ 51 h 214"/>
                <a:gd name="T4" fmla="*/ 17 w 471"/>
                <a:gd name="T5" fmla="*/ 153 h 214"/>
                <a:gd name="T6" fmla="*/ 30 w 471"/>
                <a:gd name="T7" fmla="*/ 111 h 214"/>
                <a:gd name="T8" fmla="*/ 18 w 471"/>
                <a:gd name="T9" fmla="*/ 66 h 214"/>
                <a:gd name="T10" fmla="*/ 2 w 471"/>
                <a:gd name="T11" fmla="*/ 159 h 214"/>
                <a:gd name="T12" fmla="*/ 3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7620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anchor="ctr">
              <a:spAutoFit/>
            </a:bodyPr>
            <a:lstStyle/>
            <a:p>
              <a:endParaRPr lang="zh-CN" altLang="en-US"/>
            </a:p>
          </p:txBody>
        </p:sp>
      </p:grpSp>
      <p:grpSp>
        <p:nvGrpSpPr>
          <p:cNvPr id="55" name="Group 154"/>
          <p:cNvGrpSpPr>
            <a:grpSpLocks/>
          </p:cNvGrpSpPr>
          <p:nvPr/>
        </p:nvGrpSpPr>
        <p:grpSpPr bwMode="auto">
          <a:xfrm>
            <a:off x="5837238" y="3876675"/>
            <a:ext cx="728662" cy="387350"/>
            <a:chOff x="1939" y="2268"/>
            <a:chExt cx="459" cy="244"/>
          </a:xfrm>
        </p:grpSpPr>
        <p:sp>
          <p:nvSpPr>
            <p:cNvPr id="56" name="Rectangle 155"/>
            <p:cNvSpPr>
              <a:spLocks noChangeArrowheads="1"/>
            </p:cNvSpPr>
            <p:nvPr/>
          </p:nvSpPr>
          <p:spPr bwMode="auto">
            <a:xfrm>
              <a:off x="1939" y="2286"/>
              <a:ext cx="269" cy="1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eaLnBrk="1" hangingPunct="1"/>
              <a:r>
                <a:rPr lang="en-US" altLang="zh-CN" sz="1800" b="1">
                  <a:solidFill>
                    <a:srgbClr val="FF0000"/>
                  </a:solidFill>
                </a:rPr>
                <a:t>ON</a:t>
              </a:r>
            </a:p>
          </p:txBody>
        </p:sp>
        <p:sp>
          <p:nvSpPr>
            <p:cNvPr id="57" name="Rectangle 156"/>
            <p:cNvSpPr>
              <a:spLocks noChangeArrowheads="1"/>
            </p:cNvSpPr>
            <p:nvPr/>
          </p:nvSpPr>
          <p:spPr bwMode="auto">
            <a:xfrm>
              <a:off x="2258" y="2268"/>
              <a:ext cx="140" cy="244"/>
            </a:xfrm>
            <a:prstGeom prst="rect">
              <a:avLst/>
            </a:prstGeom>
            <a:solidFill>
              <a:srgbClr val="FF3300"/>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grpSp>
      <p:sp>
        <p:nvSpPr>
          <p:cNvPr id="58" name="AutoShape 160"/>
          <p:cNvSpPr>
            <a:spLocks noChangeArrowheads="1"/>
          </p:cNvSpPr>
          <p:nvPr/>
        </p:nvSpPr>
        <p:spPr bwMode="auto">
          <a:xfrm>
            <a:off x="3648075" y="4619625"/>
            <a:ext cx="2590800" cy="914400"/>
          </a:xfrm>
          <a:prstGeom prst="wedgeRoundRectCallout">
            <a:avLst>
              <a:gd name="adj1" fmla="val 72306"/>
              <a:gd name="adj2" fmla="val -59204"/>
              <a:gd name="adj3" fmla="val 16667"/>
            </a:avLst>
          </a:prstGeom>
          <a:solidFill>
            <a:srgbClr val="FFFF99"/>
          </a:solidFill>
          <a:ln w="38100">
            <a:solidFill>
              <a:srgbClr val="FF0000"/>
            </a:solidFill>
            <a:miter lim="800000"/>
            <a:headEnd/>
            <a:tailEnd/>
          </a:ln>
          <a:effectLst>
            <a:outerShdw dist="53882" dir="2700000" algn="ctr" rotWithShape="0">
              <a:srgbClr val="000000"/>
            </a:outerShdw>
          </a:effectLst>
        </p:spPr>
        <p:txBody>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b="1">
                <a:solidFill>
                  <a:srgbClr val="FF0000"/>
                </a:solidFill>
              </a:rPr>
              <a:t>抵消产生的电压</a:t>
            </a:r>
          </a:p>
          <a:p>
            <a:pPr algn="ctr" eaLnBrk="1" hangingPunct="1"/>
            <a:r>
              <a:rPr lang="en-US" altLang="zh-CN" b="1">
                <a:solidFill>
                  <a:srgbClr val="FF0000"/>
                </a:solidFill>
              </a:rPr>
              <a:t>(V1 = V2)</a:t>
            </a:r>
            <a:endParaRPr lang="en-US" altLang="zh-CN" b="1"/>
          </a:p>
        </p:txBody>
      </p:sp>
      <p:sp>
        <p:nvSpPr>
          <p:cNvPr id="59" name="AutoShape 164"/>
          <p:cNvSpPr>
            <a:spLocks noChangeArrowheads="1"/>
          </p:cNvSpPr>
          <p:nvPr/>
        </p:nvSpPr>
        <p:spPr bwMode="auto">
          <a:xfrm>
            <a:off x="8601075" y="2257425"/>
            <a:ext cx="2667000" cy="685800"/>
          </a:xfrm>
          <a:prstGeom prst="wedgeRoundRectCallout">
            <a:avLst>
              <a:gd name="adj1" fmla="val 15597"/>
              <a:gd name="adj2" fmla="val 195370"/>
              <a:gd name="adj3" fmla="val 16667"/>
            </a:avLst>
          </a:prstGeom>
          <a:solidFill>
            <a:srgbClr val="FFFFFF"/>
          </a:solidFill>
          <a:ln w="38100">
            <a:solidFill>
              <a:srgbClr val="0000FF"/>
            </a:solidFill>
            <a:miter lim="800000"/>
            <a:headEnd/>
            <a:tailEnd/>
          </a:ln>
          <a:effectLst>
            <a:outerShdw dist="53882" dir="2700000" algn="ctr" rotWithShape="0">
              <a:srgbClr val="000000"/>
            </a:outerShdw>
          </a:effectLst>
        </p:spPr>
        <p:txBody>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a:solidFill>
                  <a:srgbClr val="0000FF"/>
                </a:solidFill>
              </a:rPr>
              <a:t>车轮旋转</a:t>
            </a:r>
          </a:p>
          <a:p>
            <a:pPr algn="ctr" eaLnBrk="1" hangingPunct="1"/>
            <a:r>
              <a:rPr lang="zh-CN" altLang="en-US">
                <a:solidFill>
                  <a:srgbClr val="0000FF"/>
                </a:solidFill>
              </a:rPr>
              <a:t>产生了电压</a:t>
            </a:r>
          </a:p>
        </p:txBody>
      </p:sp>
      <p:sp>
        <p:nvSpPr>
          <p:cNvPr id="60" name="AutoShape 166"/>
          <p:cNvSpPr>
            <a:spLocks noChangeArrowheads="1"/>
          </p:cNvSpPr>
          <p:nvPr/>
        </p:nvSpPr>
        <p:spPr bwMode="auto">
          <a:xfrm>
            <a:off x="8645525" y="5718175"/>
            <a:ext cx="488950" cy="298450"/>
          </a:xfrm>
          <a:prstGeom prst="parallelogram">
            <a:avLst>
              <a:gd name="adj" fmla="val 33509"/>
            </a:avLst>
          </a:prstGeom>
          <a:solidFill>
            <a:srgbClr val="FF0000"/>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400" b="1"/>
              <a:t>V2</a:t>
            </a:r>
          </a:p>
        </p:txBody>
      </p:sp>
      <p:sp>
        <p:nvSpPr>
          <p:cNvPr id="61" name="AutoShape 167"/>
          <p:cNvSpPr>
            <a:spLocks noChangeArrowheads="1"/>
          </p:cNvSpPr>
          <p:nvPr/>
        </p:nvSpPr>
        <p:spPr bwMode="auto">
          <a:xfrm flipH="1">
            <a:off x="6010275" y="3101975"/>
            <a:ext cx="488950" cy="298450"/>
          </a:xfrm>
          <a:prstGeom prst="parallelogram">
            <a:avLst>
              <a:gd name="adj" fmla="val 33509"/>
            </a:avLst>
          </a:prstGeom>
          <a:solidFill>
            <a:srgbClr val="FF0000"/>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400" b="1"/>
              <a:t>V1</a:t>
            </a:r>
          </a:p>
        </p:txBody>
      </p:sp>
      <p:sp>
        <p:nvSpPr>
          <p:cNvPr id="6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63" name="矩形 62"/>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65" name="图片 64"/>
          <p:cNvPicPr>
            <a:picLocks noChangeAspect="1"/>
          </p:cNvPicPr>
          <p:nvPr/>
        </p:nvPicPr>
        <p:blipFill>
          <a:blip r:embed="rId4"/>
          <a:stretch>
            <a:fillRect/>
          </a:stretch>
        </p:blipFill>
        <p:spPr>
          <a:xfrm>
            <a:off x="-8255" y="1034031"/>
            <a:ext cx="543560" cy="426085"/>
          </a:xfrm>
          <a:prstGeom prst="rect">
            <a:avLst/>
          </a:prstGeom>
        </p:spPr>
      </p:pic>
      <p:sp>
        <p:nvSpPr>
          <p:cNvPr id="66" name="L 形 65"/>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L 形 66"/>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920000" y="1658237"/>
            <a:ext cx="1107996"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变频器</a:t>
            </a:r>
            <a:endParaRPr lang="zh-CN" altLang="en-US" sz="2400" dirty="0">
              <a:latin typeface="微软雅黑" panose="020B0503020204020204" pitchFamily="34" charset="-122"/>
              <a:ea typeface="微软雅黑" panose="020B0503020204020204" pitchFamily="34" charset="-122"/>
            </a:endParaRPr>
          </a:p>
        </p:txBody>
      </p:sp>
      <p:sp>
        <p:nvSpPr>
          <p:cNvPr id="69" name="文本框 68"/>
          <p:cNvSpPr txBox="1"/>
          <p:nvPr/>
        </p:nvSpPr>
        <p:spPr>
          <a:xfrm>
            <a:off x="1120181" y="4671983"/>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电能抵消</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0013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63" name="矩形 62"/>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65" name="图片 64"/>
          <p:cNvPicPr>
            <a:picLocks noChangeAspect="1"/>
          </p:cNvPicPr>
          <p:nvPr/>
        </p:nvPicPr>
        <p:blipFill>
          <a:blip r:embed="rId2"/>
          <a:stretch>
            <a:fillRect/>
          </a:stretch>
        </p:blipFill>
        <p:spPr>
          <a:xfrm>
            <a:off x="-8255" y="1034031"/>
            <a:ext cx="543560" cy="426085"/>
          </a:xfrm>
          <a:prstGeom prst="rect">
            <a:avLst/>
          </a:prstGeom>
        </p:spPr>
      </p:pic>
      <p:sp>
        <p:nvSpPr>
          <p:cNvPr id="66" name="L 形 65"/>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L 形 66"/>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920000" y="1658237"/>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增压转换器</a:t>
            </a:r>
            <a:endParaRPr lang="zh-CN" altLang="en-US" sz="2400" dirty="0">
              <a:latin typeface="微软雅黑" panose="020B0503020204020204" pitchFamily="34" charset="-122"/>
              <a:ea typeface="微软雅黑" panose="020B0503020204020204" pitchFamily="34" charset="-122"/>
            </a:endParaRPr>
          </a:p>
        </p:txBody>
      </p:sp>
      <p:sp>
        <p:nvSpPr>
          <p:cNvPr id="70" name="Rectangle 2" descr="Newsprint"/>
          <p:cNvSpPr>
            <a:spLocks noChangeArrowheads="1"/>
          </p:cNvSpPr>
          <p:nvPr/>
        </p:nvSpPr>
        <p:spPr bwMode="auto">
          <a:xfrm>
            <a:off x="2682875" y="2178050"/>
            <a:ext cx="8382000" cy="4419600"/>
          </a:xfrm>
          <a:prstGeom prst="rect">
            <a:avLst/>
          </a:prstGeom>
          <a:blipFill dpi="0" rotWithShape="0">
            <a:blip r:embed="rId3"/>
            <a:srcRect/>
            <a:tile tx="0" ty="0" sx="100000" sy="100000" flip="none" algn="tl"/>
          </a:blipFill>
          <a:ln>
            <a:noFill/>
          </a:ln>
          <a:effectLst>
            <a:outerShdw dist="81320" dir="3080412" algn="ctr" rotWithShape="0">
              <a:schemeClr val="bg2"/>
            </a:outerShdw>
          </a:effectLst>
          <a:extLst>
            <a:ext uri="{91240B29-F687-4F45-9708-019B960494DF}">
              <a14:hiddenLine xmlns:a14="http://schemas.microsoft.com/office/drawing/2010/main" w="101600">
                <a:solidFill>
                  <a:schemeClr val="folHlink"/>
                </a:solidFill>
                <a:miter lim="800000"/>
                <a:headEnd/>
                <a:tailEnd/>
              </a14:hiddenLine>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sp>
        <p:nvSpPr>
          <p:cNvPr id="71" name="Rectangle 5"/>
          <p:cNvSpPr>
            <a:spLocks noChangeAspect="1" noChangeArrowheads="1"/>
          </p:cNvSpPr>
          <p:nvPr/>
        </p:nvSpPr>
        <p:spPr bwMode="auto">
          <a:xfrm>
            <a:off x="4811713" y="3092450"/>
            <a:ext cx="3052762" cy="3200400"/>
          </a:xfrm>
          <a:prstGeom prst="rect">
            <a:avLst/>
          </a:prstGeom>
          <a:solidFill>
            <a:srgbClr val="C0C0C0">
              <a:alpha val="50195"/>
            </a:srgbClr>
          </a:solidFill>
          <a:ln w="12700">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sp>
        <p:nvSpPr>
          <p:cNvPr id="72" name="Rectangle 6"/>
          <p:cNvSpPr>
            <a:spLocks noChangeAspect="1" noChangeArrowheads="1"/>
          </p:cNvSpPr>
          <p:nvPr/>
        </p:nvSpPr>
        <p:spPr bwMode="auto">
          <a:xfrm>
            <a:off x="8169275" y="3092450"/>
            <a:ext cx="2895600" cy="3505200"/>
          </a:xfrm>
          <a:prstGeom prst="rect">
            <a:avLst/>
          </a:prstGeom>
          <a:solidFill>
            <a:srgbClr val="C0C0C0">
              <a:alpha val="50195"/>
            </a:srgbClr>
          </a:solidFill>
          <a:ln w="12700">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pic>
        <p:nvPicPr>
          <p:cNvPr id="73" name="Picture 7"/>
          <p:cNvPicPr>
            <a:picLocks noChangeAspect="1" noChangeArrowheads="1"/>
          </p:cNvPicPr>
          <p:nvPr/>
        </p:nvPicPr>
        <p:blipFill>
          <a:blip r:embed="rId4">
            <a:extLst>
              <a:ext uri="{28A0092B-C50C-407E-A947-70E740481C1C}">
                <a14:useLocalDpi xmlns:a14="http://schemas.microsoft.com/office/drawing/2010/main" val="0"/>
              </a:ext>
            </a:extLst>
          </a:blip>
          <a:srcRect r="38533" b="16534"/>
          <a:stretch>
            <a:fillRect/>
          </a:stretch>
        </p:blipFill>
        <p:spPr bwMode="auto">
          <a:xfrm>
            <a:off x="3729038" y="3203575"/>
            <a:ext cx="7335837" cy="33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Rectangle 8"/>
          <p:cNvSpPr>
            <a:spLocks noChangeArrowheads="1"/>
          </p:cNvSpPr>
          <p:nvPr/>
        </p:nvSpPr>
        <p:spPr bwMode="auto">
          <a:xfrm>
            <a:off x="4683125" y="2740025"/>
            <a:ext cx="333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zh-CN" altLang="en-US" sz="1800">
                <a:solidFill>
                  <a:srgbClr val="000000"/>
                </a:solidFill>
                <a:latin typeface="Arial" panose="020B0604020202020204" pitchFamily="34" charset="0"/>
                <a:ea typeface="黑体" panose="02010609060101010101" pitchFamily="49" charset="-122"/>
              </a:rPr>
              <a:t>可变电压系统</a:t>
            </a:r>
          </a:p>
        </p:txBody>
      </p:sp>
      <p:sp>
        <p:nvSpPr>
          <p:cNvPr id="75" name="Text Box 9"/>
          <p:cNvSpPr txBox="1">
            <a:spLocks noChangeArrowheads="1"/>
          </p:cNvSpPr>
          <p:nvPr/>
        </p:nvSpPr>
        <p:spPr bwMode="auto">
          <a:xfrm>
            <a:off x="2682875" y="4873625"/>
            <a:ext cx="1212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a:solidFill>
                  <a:srgbClr val="000000"/>
                </a:solidFill>
                <a:latin typeface="Arial" panose="020B0604020202020204" pitchFamily="34" charset="0"/>
                <a:ea typeface="黑体" panose="02010609060101010101" pitchFamily="49" charset="-122"/>
              </a:rPr>
              <a:t>HV</a:t>
            </a:r>
            <a:r>
              <a:rPr lang="zh-CN" altLang="en-US">
                <a:solidFill>
                  <a:srgbClr val="000000"/>
                </a:solidFill>
                <a:latin typeface="Arial" panose="020B0604020202020204" pitchFamily="34" charset="0"/>
                <a:ea typeface="黑体" panose="02010609060101010101" pitchFamily="49" charset="-122"/>
              </a:rPr>
              <a:t>电池</a:t>
            </a:r>
          </a:p>
        </p:txBody>
      </p:sp>
      <p:sp>
        <p:nvSpPr>
          <p:cNvPr id="76" name="Rectangle 10"/>
          <p:cNvSpPr>
            <a:spLocks noChangeArrowheads="1"/>
          </p:cNvSpPr>
          <p:nvPr/>
        </p:nvSpPr>
        <p:spPr bwMode="auto">
          <a:xfrm>
            <a:off x="5391150" y="4076700"/>
            <a:ext cx="647700" cy="404813"/>
          </a:xfrm>
          <a:prstGeom prst="rect">
            <a:avLst/>
          </a:prstGeom>
          <a:solidFill>
            <a:srgbClr val="FF9999">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sp>
        <p:nvSpPr>
          <p:cNvPr id="77" name="Rectangle 11"/>
          <p:cNvSpPr>
            <a:spLocks noChangeArrowheads="1"/>
          </p:cNvSpPr>
          <p:nvPr/>
        </p:nvSpPr>
        <p:spPr bwMode="auto">
          <a:xfrm>
            <a:off x="5391150" y="4076700"/>
            <a:ext cx="647700" cy="404813"/>
          </a:xfrm>
          <a:prstGeom prst="rect">
            <a:avLst/>
          </a:prstGeom>
          <a:solidFill>
            <a:srgbClr val="FF0066">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sp>
        <p:nvSpPr>
          <p:cNvPr id="78" name="Rectangle 12"/>
          <p:cNvSpPr>
            <a:spLocks noChangeArrowheads="1"/>
          </p:cNvSpPr>
          <p:nvPr/>
        </p:nvSpPr>
        <p:spPr bwMode="auto">
          <a:xfrm>
            <a:off x="5392738" y="4078288"/>
            <a:ext cx="647700" cy="404812"/>
          </a:xfrm>
          <a:prstGeom prst="rect">
            <a:avLst/>
          </a:prstGeom>
          <a:solidFill>
            <a:srgbClr val="CC33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grpSp>
        <p:nvGrpSpPr>
          <p:cNvPr id="79" name="Group 15"/>
          <p:cNvGrpSpPr>
            <a:grpSpLocks/>
          </p:cNvGrpSpPr>
          <p:nvPr/>
        </p:nvGrpSpPr>
        <p:grpSpPr bwMode="auto">
          <a:xfrm>
            <a:off x="5273675" y="3692525"/>
            <a:ext cx="863600" cy="1149350"/>
            <a:chOff x="1968" y="2106"/>
            <a:chExt cx="544" cy="724"/>
          </a:xfrm>
        </p:grpSpPr>
        <p:grpSp>
          <p:nvGrpSpPr>
            <p:cNvPr id="80" name="Group 16"/>
            <p:cNvGrpSpPr>
              <a:grpSpLocks/>
            </p:cNvGrpSpPr>
            <p:nvPr/>
          </p:nvGrpSpPr>
          <p:grpSpPr bwMode="auto">
            <a:xfrm>
              <a:off x="2013" y="2178"/>
              <a:ext cx="454" cy="580"/>
              <a:chOff x="2013" y="2178"/>
              <a:chExt cx="454" cy="580"/>
            </a:xfrm>
          </p:grpSpPr>
          <p:sp>
            <p:nvSpPr>
              <p:cNvPr id="90" name="Arc 17"/>
              <p:cNvSpPr>
                <a:spLocks/>
              </p:cNvSpPr>
              <p:nvPr/>
            </p:nvSpPr>
            <p:spPr bwMode="auto">
              <a:xfrm>
                <a:off x="2013" y="2178"/>
                <a:ext cx="454" cy="212"/>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33CC"/>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1" name="Arc 18"/>
              <p:cNvSpPr>
                <a:spLocks/>
              </p:cNvSpPr>
              <p:nvPr/>
            </p:nvSpPr>
            <p:spPr bwMode="auto">
              <a:xfrm flipV="1">
                <a:off x="2013" y="2546"/>
                <a:ext cx="454" cy="212"/>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33CC"/>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81" name="Group 19"/>
            <p:cNvGrpSpPr>
              <a:grpSpLocks/>
            </p:cNvGrpSpPr>
            <p:nvPr/>
          </p:nvGrpSpPr>
          <p:grpSpPr bwMode="auto">
            <a:xfrm>
              <a:off x="2093" y="2251"/>
              <a:ext cx="304" cy="434"/>
              <a:chOff x="2093" y="2251"/>
              <a:chExt cx="304" cy="434"/>
            </a:xfrm>
          </p:grpSpPr>
          <p:sp>
            <p:nvSpPr>
              <p:cNvPr id="88" name="Arc 20"/>
              <p:cNvSpPr>
                <a:spLocks/>
              </p:cNvSpPr>
              <p:nvPr/>
            </p:nvSpPr>
            <p:spPr bwMode="auto">
              <a:xfrm>
                <a:off x="2093" y="2251"/>
                <a:ext cx="304" cy="141"/>
              </a:xfrm>
              <a:custGeom>
                <a:avLst/>
                <a:gdLst>
                  <a:gd name="T0" fmla="*/ 0 w 35605"/>
                  <a:gd name="T1" fmla="*/ 0 h 21600"/>
                  <a:gd name="T2" fmla="*/ 0 w 35605"/>
                  <a:gd name="T3" fmla="*/ 0 h 21600"/>
                  <a:gd name="T4" fmla="*/ 0 w 35605"/>
                  <a:gd name="T5" fmla="*/ 0 h 21600"/>
                  <a:gd name="T6" fmla="*/ 0 60000 65536"/>
                  <a:gd name="T7" fmla="*/ 0 60000 65536"/>
                  <a:gd name="T8" fmla="*/ 0 60000 65536"/>
                </a:gdLst>
                <a:ahLst/>
                <a:cxnLst>
                  <a:cxn ang="T6">
                    <a:pos x="T0" y="T1"/>
                  </a:cxn>
                  <a:cxn ang="T7">
                    <a:pos x="T2" y="T3"/>
                  </a:cxn>
                  <a:cxn ang="T8">
                    <a:pos x="T4" y="T5"/>
                  </a:cxn>
                </a:cxnLst>
                <a:rect l="0" t="0" r="r" b="b"/>
                <a:pathLst>
                  <a:path w="35605" h="21600" fill="none" extrusionOk="0">
                    <a:moveTo>
                      <a:pt x="0" y="9507"/>
                    </a:moveTo>
                    <a:cubicBezTo>
                      <a:pt x="4017" y="3562"/>
                      <a:pt x="10723" y="0"/>
                      <a:pt x="17898" y="0"/>
                    </a:cubicBezTo>
                    <a:cubicBezTo>
                      <a:pt x="24953" y="0"/>
                      <a:pt x="31564" y="3445"/>
                      <a:pt x="35605" y="9229"/>
                    </a:cubicBezTo>
                  </a:path>
                  <a:path w="35605" h="21600" stroke="0" extrusionOk="0">
                    <a:moveTo>
                      <a:pt x="0" y="9507"/>
                    </a:moveTo>
                    <a:cubicBezTo>
                      <a:pt x="4017" y="3562"/>
                      <a:pt x="10723" y="0"/>
                      <a:pt x="17898" y="0"/>
                    </a:cubicBezTo>
                    <a:cubicBezTo>
                      <a:pt x="24953" y="0"/>
                      <a:pt x="31564" y="3445"/>
                      <a:pt x="35605" y="9229"/>
                    </a:cubicBezTo>
                    <a:lnTo>
                      <a:pt x="17898" y="21600"/>
                    </a:lnTo>
                    <a:lnTo>
                      <a:pt x="0" y="9507"/>
                    </a:lnTo>
                    <a:close/>
                  </a:path>
                </a:pathLst>
              </a:custGeom>
              <a:noFill/>
              <a:ln w="38100">
                <a:solidFill>
                  <a:srgbClr val="CC3399"/>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9" name="Arc 21"/>
              <p:cNvSpPr>
                <a:spLocks/>
              </p:cNvSpPr>
              <p:nvPr/>
            </p:nvSpPr>
            <p:spPr bwMode="auto">
              <a:xfrm flipV="1">
                <a:off x="2093" y="2544"/>
                <a:ext cx="304" cy="141"/>
              </a:xfrm>
              <a:custGeom>
                <a:avLst/>
                <a:gdLst>
                  <a:gd name="T0" fmla="*/ 0 w 35605"/>
                  <a:gd name="T1" fmla="*/ 0 h 21600"/>
                  <a:gd name="T2" fmla="*/ 0 w 35605"/>
                  <a:gd name="T3" fmla="*/ 0 h 21600"/>
                  <a:gd name="T4" fmla="*/ 0 w 35605"/>
                  <a:gd name="T5" fmla="*/ 0 h 21600"/>
                  <a:gd name="T6" fmla="*/ 0 60000 65536"/>
                  <a:gd name="T7" fmla="*/ 0 60000 65536"/>
                  <a:gd name="T8" fmla="*/ 0 60000 65536"/>
                </a:gdLst>
                <a:ahLst/>
                <a:cxnLst>
                  <a:cxn ang="T6">
                    <a:pos x="T0" y="T1"/>
                  </a:cxn>
                  <a:cxn ang="T7">
                    <a:pos x="T2" y="T3"/>
                  </a:cxn>
                  <a:cxn ang="T8">
                    <a:pos x="T4" y="T5"/>
                  </a:cxn>
                </a:cxnLst>
                <a:rect l="0" t="0" r="r" b="b"/>
                <a:pathLst>
                  <a:path w="35605" h="21600" fill="none" extrusionOk="0">
                    <a:moveTo>
                      <a:pt x="0" y="9507"/>
                    </a:moveTo>
                    <a:cubicBezTo>
                      <a:pt x="4017" y="3562"/>
                      <a:pt x="10723" y="0"/>
                      <a:pt x="17898" y="0"/>
                    </a:cubicBezTo>
                    <a:cubicBezTo>
                      <a:pt x="24953" y="0"/>
                      <a:pt x="31564" y="3445"/>
                      <a:pt x="35605" y="9229"/>
                    </a:cubicBezTo>
                  </a:path>
                  <a:path w="35605" h="21600" stroke="0" extrusionOk="0">
                    <a:moveTo>
                      <a:pt x="0" y="9507"/>
                    </a:moveTo>
                    <a:cubicBezTo>
                      <a:pt x="4017" y="3562"/>
                      <a:pt x="10723" y="0"/>
                      <a:pt x="17898" y="0"/>
                    </a:cubicBezTo>
                    <a:cubicBezTo>
                      <a:pt x="24953" y="0"/>
                      <a:pt x="31564" y="3445"/>
                      <a:pt x="35605" y="9229"/>
                    </a:cubicBezTo>
                    <a:lnTo>
                      <a:pt x="17898" y="21600"/>
                    </a:lnTo>
                    <a:lnTo>
                      <a:pt x="0" y="9507"/>
                    </a:lnTo>
                    <a:close/>
                  </a:path>
                </a:pathLst>
              </a:custGeom>
              <a:noFill/>
              <a:ln w="38100">
                <a:solidFill>
                  <a:srgbClr val="CC3399"/>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82" name="Group 22"/>
            <p:cNvGrpSpPr>
              <a:grpSpLocks/>
            </p:cNvGrpSpPr>
            <p:nvPr/>
          </p:nvGrpSpPr>
          <p:grpSpPr bwMode="auto">
            <a:xfrm>
              <a:off x="1968" y="2106"/>
              <a:ext cx="544" cy="724"/>
              <a:chOff x="1968" y="2106"/>
              <a:chExt cx="544" cy="724"/>
            </a:xfrm>
          </p:grpSpPr>
          <p:sp>
            <p:nvSpPr>
              <p:cNvPr id="86" name="Arc 23"/>
              <p:cNvSpPr>
                <a:spLocks/>
              </p:cNvSpPr>
              <p:nvPr/>
            </p:nvSpPr>
            <p:spPr bwMode="auto">
              <a:xfrm>
                <a:off x="1968" y="2106"/>
                <a:ext cx="544" cy="254"/>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99FF"/>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7" name="Arc 24"/>
              <p:cNvSpPr>
                <a:spLocks/>
              </p:cNvSpPr>
              <p:nvPr/>
            </p:nvSpPr>
            <p:spPr bwMode="auto">
              <a:xfrm flipV="1">
                <a:off x="1968" y="2576"/>
                <a:ext cx="544" cy="254"/>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99FF"/>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83" name="Group 25"/>
            <p:cNvGrpSpPr>
              <a:grpSpLocks/>
            </p:cNvGrpSpPr>
            <p:nvPr/>
          </p:nvGrpSpPr>
          <p:grpSpPr bwMode="auto">
            <a:xfrm>
              <a:off x="2163" y="2317"/>
              <a:ext cx="160" cy="302"/>
              <a:chOff x="2163" y="2317"/>
              <a:chExt cx="160" cy="302"/>
            </a:xfrm>
          </p:grpSpPr>
          <p:sp>
            <p:nvSpPr>
              <p:cNvPr id="84" name="Arc 26"/>
              <p:cNvSpPr>
                <a:spLocks/>
              </p:cNvSpPr>
              <p:nvPr/>
            </p:nvSpPr>
            <p:spPr bwMode="auto">
              <a:xfrm>
                <a:off x="2163" y="2317"/>
                <a:ext cx="160" cy="71"/>
              </a:xfrm>
              <a:custGeom>
                <a:avLst/>
                <a:gdLst>
                  <a:gd name="T0" fmla="*/ 0 w 37333"/>
                  <a:gd name="T1" fmla="*/ 0 h 21600"/>
                  <a:gd name="T2" fmla="*/ 0 w 37333"/>
                  <a:gd name="T3" fmla="*/ 0 h 21600"/>
                  <a:gd name="T4" fmla="*/ 0 w 37333"/>
                  <a:gd name="T5" fmla="*/ 0 h 21600"/>
                  <a:gd name="T6" fmla="*/ 0 60000 65536"/>
                  <a:gd name="T7" fmla="*/ 0 60000 65536"/>
                  <a:gd name="T8" fmla="*/ 0 60000 65536"/>
                </a:gdLst>
                <a:ahLst/>
                <a:cxnLst>
                  <a:cxn ang="T6">
                    <a:pos x="T0" y="T1"/>
                  </a:cxn>
                  <a:cxn ang="T7">
                    <a:pos x="T2" y="T3"/>
                  </a:cxn>
                  <a:cxn ang="T8">
                    <a:pos x="T4" y="T5"/>
                  </a:cxn>
                </a:cxnLst>
                <a:rect l="0" t="0" r="r" b="b"/>
                <a:pathLst>
                  <a:path w="37333" h="21600" fill="none" extrusionOk="0">
                    <a:moveTo>
                      <a:pt x="0" y="10218"/>
                    </a:moveTo>
                    <a:cubicBezTo>
                      <a:pt x="3939" y="3864"/>
                      <a:pt x="10882" y="0"/>
                      <a:pt x="18358" y="0"/>
                    </a:cubicBezTo>
                    <a:cubicBezTo>
                      <a:pt x="26271" y="0"/>
                      <a:pt x="33552" y="4327"/>
                      <a:pt x="37333" y="11279"/>
                    </a:cubicBezTo>
                  </a:path>
                  <a:path w="37333" h="21600" stroke="0" extrusionOk="0">
                    <a:moveTo>
                      <a:pt x="0" y="10218"/>
                    </a:moveTo>
                    <a:cubicBezTo>
                      <a:pt x="3939" y="3864"/>
                      <a:pt x="10882" y="0"/>
                      <a:pt x="18358" y="0"/>
                    </a:cubicBezTo>
                    <a:cubicBezTo>
                      <a:pt x="26271" y="0"/>
                      <a:pt x="33552" y="4327"/>
                      <a:pt x="37333" y="11279"/>
                    </a:cubicBezTo>
                    <a:lnTo>
                      <a:pt x="18358" y="21600"/>
                    </a:lnTo>
                    <a:lnTo>
                      <a:pt x="0" y="10218"/>
                    </a:lnTo>
                    <a:close/>
                  </a:path>
                </a:pathLst>
              </a:custGeom>
              <a:noFill/>
              <a:ln w="38100">
                <a:solidFill>
                  <a:srgbClr val="660033"/>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5" name="Arc 27"/>
              <p:cNvSpPr>
                <a:spLocks/>
              </p:cNvSpPr>
              <p:nvPr/>
            </p:nvSpPr>
            <p:spPr bwMode="auto">
              <a:xfrm flipV="1">
                <a:off x="2163" y="2548"/>
                <a:ext cx="160" cy="71"/>
              </a:xfrm>
              <a:custGeom>
                <a:avLst/>
                <a:gdLst>
                  <a:gd name="T0" fmla="*/ 0 w 37333"/>
                  <a:gd name="T1" fmla="*/ 0 h 21600"/>
                  <a:gd name="T2" fmla="*/ 0 w 37333"/>
                  <a:gd name="T3" fmla="*/ 0 h 21600"/>
                  <a:gd name="T4" fmla="*/ 0 w 37333"/>
                  <a:gd name="T5" fmla="*/ 0 h 21600"/>
                  <a:gd name="T6" fmla="*/ 0 60000 65536"/>
                  <a:gd name="T7" fmla="*/ 0 60000 65536"/>
                  <a:gd name="T8" fmla="*/ 0 60000 65536"/>
                </a:gdLst>
                <a:ahLst/>
                <a:cxnLst>
                  <a:cxn ang="T6">
                    <a:pos x="T0" y="T1"/>
                  </a:cxn>
                  <a:cxn ang="T7">
                    <a:pos x="T2" y="T3"/>
                  </a:cxn>
                  <a:cxn ang="T8">
                    <a:pos x="T4" y="T5"/>
                  </a:cxn>
                </a:cxnLst>
                <a:rect l="0" t="0" r="r" b="b"/>
                <a:pathLst>
                  <a:path w="37333" h="21600" fill="none" extrusionOk="0">
                    <a:moveTo>
                      <a:pt x="0" y="10218"/>
                    </a:moveTo>
                    <a:cubicBezTo>
                      <a:pt x="3939" y="3864"/>
                      <a:pt x="10882" y="0"/>
                      <a:pt x="18358" y="0"/>
                    </a:cubicBezTo>
                    <a:cubicBezTo>
                      <a:pt x="26271" y="0"/>
                      <a:pt x="33552" y="4327"/>
                      <a:pt x="37333" y="11279"/>
                    </a:cubicBezTo>
                  </a:path>
                  <a:path w="37333" h="21600" stroke="0" extrusionOk="0">
                    <a:moveTo>
                      <a:pt x="0" y="10218"/>
                    </a:moveTo>
                    <a:cubicBezTo>
                      <a:pt x="3939" y="3864"/>
                      <a:pt x="10882" y="0"/>
                      <a:pt x="18358" y="0"/>
                    </a:cubicBezTo>
                    <a:cubicBezTo>
                      <a:pt x="26271" y="0"/>
                      <a:pt x="33552" y="4327"/>
                      <a:pt x="37333" y="11279"/>
                    </a:cubicBezTo>
                    <a:lnTo>
                      <a:pt x="18358" y="21600"/>
                    </a:lnTo>
                    <a:lnTo>
                      <a:pt x="0" y="10218"/>
                    </a:lnTo>
                    <a:close/>
                  </a:path>
                </a:pathLst>
              </a:custGeom>
              <a:noFill/>
              <a:ln w="38100">
                <a:solidFill>
                  <a:srgbClr val="660033"/>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nvGrpSpPr>
          <p:cNvPr id="92" name="Group 28"/>
          <p:cNvGrpSpPr>
            <a:grpSpLocks/>
          </p:cNvGrpSpPr>
          <p:nvPr/>
        </p:nvGrpSpPr>
        <p:grpSpPr bwMode="auto">
          <a:xfrm>
            <a:off x="5273675" y="3702050"/>
            <a:ext cx="863600" cy="1149350"/>
            <a:chOff x="1968" y="2106"/>
            <a:chExt cx="544" cy="724"/>
          </a:xfrm>
        </p:grpSpPr>
        <p:grpSp>
          <p:nvGrpSpPr>
            <p:cNvPr id="93" name="Group 29"/>
            <p:cNvGrpSpPr>
              <a:grpSpLocks/>
            </p:cNvGrpSpPr>
            <p:nvPr/>
          </p:nvGrpSpPr>
          <p:grpSpPr bwMode="auto">
            <a:xfrm>
              <a:off x="2013" y="2178"/>
              <a:ext cx="454" cy="580"/>
              <a:chOff x="2013" y="2178"/>
              <a:chExt cx="454" cy="580"/>
            </a:xfrm>
          </p:grpSpPr>
          <p:sp>
            <p:nvSpPr>
              <p:cNvPr id="103" name="Arc 30"/>
              <p:cNvSpPr>
                <a:spLocks/>
              </p:cNvSpPr>
              <p:nvPr/>
            </p:nvSpPr>
            <p:spPr bwMode="auto">
              <a:xfrm>
                <a:off x="2013" y="2178"/>
                <a:ext cx="454" cy="212"/>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33CC"/>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4" name="Arc 31"/>
              <p:cNvSpPr>
                <a:spLocks/>
              </p:cNvSpPr>
              <p:nvPr/>
            </p:nvSpPr>
            <p:spPr bwMode="auto">
              <a:xfrm flipV="1">
                <a:off x="2013" y="2546"/>
                <a:ext cx="454" cy="212"/>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33CC"/>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94" name="Group 32"/>
            <p:cNvGrpSpPr>
              <a:grpSpLocks/>
            </p:cNvGrpSpPr>
            <p:nvPr/>
          </p:nvGrpSpPr>
          <p:grpSpPr bwMode="auto">
            <a:xfrm>
              <a:off x="2093" y="2251"/>
              <a:ext cx="304" cy="434"/>
              <a:chOff x="2093" y="2251"/>
              <a:chExt cx="304" cy="434"/>
            </a:xfrm>
          </p:grpSpPr>
          <p:sp>
            <p:nvSpPr>
              <p:cNvPr id="101" name="Arc 33"/>
              <p:cNvSpPr>
                <a:spLocks/>
              </p:cNvSpPr>
              <p:nvPr/>
            </p:nvSpPr>
            <p:spPr bwMode="auto">
              <a:xfrm>
                <a:off x="2093" y="2251"/>
                <a:ext cx="304" cy="141"/>
              </a:xfrm>
              <a:custGeom>
                <a:avLst/>
                <a:gdLst>
                  <a:gd name="T0" fmla="*/ 0 w 35605"/>
                  <a:gd name="T1" fmla="*/ 0 h 21600"/>
                  <a:gd name="T2" fmla="*/ 0 w 35605"/>
                  <a:gd name="T3" fmla="*/ 0 h 21600"/>
                  <a:gd name="T4" fmla="*/ 0 w 35605"/>
                  <a:gd name="T5" fmla="*/ 0 h 21600"/>
                  <a:gd name="T6" fmla="*/ 0 60000 65536"/>
                  <a:gd name="T7" fmla="*/ 0 60000 65536"/>
                  <a:gd name="T8" fmla="*/ 0 60000 65536"/>
                </a:gdLst>
                <a:ahLst/>
                <a:cxnLst>
                  <a:cxn ang="T6">
                    <a:pos x="T0" y="T1"/>
                  </a:cxn>
                  <a:cxn ang="T7">
                    <a:pos x="T2" y="T3"/>
                  </a:cxn>
                  <a:cxn ang="T8">
                    <a:pos x="T4" y="T5"/>
                  </a:cxn>
                </a:cxnLst>
                <a:rect l="0" t="0" r="r" b="b"/>
                <a:pathLst>
                  <a:path w="35605" h="21600" fill="none" extrusionOk="0">
                    <a:moveTo>
                      <a:pt x="0" y="9507"/>
                    </a:moveTo>
                    <a:cubicBezTo>
                      <a:pt x="4017" y="3562"/>
                      <a:pt x="10723" y="0"/>
                      <a:pt x="17898" y="0"/>
                    </a:cubicBezTo>
                    <a:cubicBezTo>
                      <a:pt x="24953" y="0"/>
                      <a:pt x="31564" y="3445"/>
                      <a:pt x="35605" y="9229"/>
                    </a:cubicBezTo>
                  </a:path>
                  <a:path w="35605" h="21600" stroke="0" extrusionOk="0">
                    <a:moveTo>
                      <a:pt x="0" y="9507"/>
                    </a:moveTo>
                    <a:cubicBezTo>
                      <a:pt x="4017" y="3562"/>
                      <a:pt x="10723" y="0"/>
                      <a:pt x="17898" y="0"/>
                    </a:cubicBezTo>
                    <a:cubicBezTo>
                      <a:pt x="24953" y="0"/>
                      <a:pt x="31564" y="3445"/>
                      <a:pt x="35605" y="9229"/>
                    </a:cubicBezTo>
                    <a:lnTo>
                      <a:pt x="17898" y="21600"/>
                    </a:lnTo>
                    <a:lnTo>
                      <a:pt x="0" y="9507"/>
                    </a:lnTo>
                    <a:close/>
                  </a:path>
                </a:pathLst>
              </a:custGeom>
              <a:noFill/>
              <a:ln w="38100">
                <a:solidFill>
                  <a:srgbClr val="CC3399"/>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2" name="Arc 34"/>
              <p:cNvSpPr>
                <a:spLocks/>
              </p:cNvSpPr>
              <p:nvPr/>
            </p:nvSpPr>
            <p:spPr bwMode="auto">
              <a:xfrm flipV="1">
                <a:off x="2093" y="2544"/>
                <a:ext cx="304" cy="141"/>
              </a:xfrm>
              <a:custGeom>
                <a:avLst/>
                <a:gdLst>
                  <a:gd name="T0" fmla="*/ 0 w 35605"/>
                  <a:gd name="T1" fmla="*/ 0 h 21600"/>
                  <a:gd name="T2" fmla="*/ 0 w 35605"/>
                  <a:gd name="T3" fmla="*/ 0 h 21600"/>
                  <a:gd name="T4" fmla="*/ 0 w 35605"/>
                  <a:gd name="T5" fmla="*/ 0 h 21600"/>
                  <a:gd name="T6" fmla="*/ 0 60000 65536"/>
                  <a:gd name="T7" fmla="*/ 0 60000 65536"/>
                  <a:gd name="T8" fmla="*/ 0 60000 65536"/>
                </a:gdLst>
                <a:ahLst/>
                <a:cxnLst>
                  <a:cxn ang="T6">
                    <a:pos x="T0" y="T1"/>
                  </a:cxn>
                  <a:cxn ang="T7">
                    <a:pos x="T2" y="T3"/>
                  </a:cxn>
                  <a:cxn ang="T8">
                    <a:pos x="T4" y="T5"/>
                  </a:cxn>
                </a:cxnLst>
                <a:rect l="0" t="0" r="r" b="b"/>
                <a:pathLst>
                  <a:path w="35605" h="21600" fill="none" extrusionOk="0">
                    <a:moveTo>
                      <a:pt x="0" y="9507"/>
                    </a:moveTo>
                    <a:cubicBezTo>
                      <a:pt x="4017" y="3562"/>
                      <a:pt x="10723" y="0"/>
                      <a:pt x="17898" y="0"/>
                    </a:cubicBezTo>
                    <a:cubicBezTo>
                      <a:pt x="24953" y="0"/>
                      <a:pt x="31564" y="3445"/>
                      <a:pt x="35605" y="9229"/>
                    </a:cubicBezTo>
                  </a:path>
                  <a:path w="35605" h="21600" stroke="0" extrusionOk="0">
                    <a:moveTo>
                      <a:pt x="0" y="9507"/>
                    </a:moveTo>
                    <a:cubicBezTo>
                      <a:pt x="4017" y="3562"/>
                      <a:pt x="10723" y="0"/>
                      <a:pt x="17898" y="0"/>
                    </a:cubicBezTo>
                    <a:cubicBezTo>
                      <a:pt x="24953" y="0"/>
                      <a:pt x="31564" y="3445"/>
                      <a:pt x="35605" y="9229"/>
                    </a:cubicBezTo>
                    <a:lnTo>
                      <a:pt x="17898" y="21600"/>
                    </a:lnTo>
                    <a:lnTo>
                      <a:pt x="0" y="9507"/>
                    </a:lnTo>
                    <a:close/>
                  </a:path>
                </a:pathLst>
              </a:custGeom>
              <a:noFill/>
              <a:ln w="38100">
                <a:solidFill>
                  <a:srgbClr val="CC3399"/>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95" name="Group 35"/>
            <p:cNvGrpSpPr>
              <a:grpSpLocks/>
            </p:cNvGrpSpPr>
            <p:nvPr/>
          </p:nvGrpSpPr>
          <p:grpSpPr bwMode="auto">
            <a:xfrm>
              <a:off x="1968" y="2106"/>
              <a:ext cx="544" cy="724"/>
              <a:chOff x="1968" y="2106"/>
              <a:chExt cx="544" cy="724"/>
            </a:xfrm>
          </p:grpSpPr>
          <p:sp>
            <p:nvSpPr>
              <p:cNvPr id="99" name="Arc 36"/>
              <p:cNvSpPr>
                <a:spLocks/>
              </p:cNvSpPr>
              <p:nvPr/>
            </p:nvSpPr>
            <p:spPr bwMode="auto">
              <a:xfrm>
                <a:off x="1968" y="2106"/>
                <a:ext cx="544" cy="254"/>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99FF"/>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0" name="Arc 37"/>
              <p:cNvSpPr>
                <a:spLocks/>
              </p:cNvSpPr>
              <p:nvPr/>
            </p:nvSpPr>
            <p:spPr bwMode="auto">
              <a:xfrm flipV="1">
                <a:off x="1968" y="2576"/>
                <a:ext cx="544" cy="254"/>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99FF"/>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96" name="Group 38"/>
            <p:cNvGrpSpPr>
              <a:grpSpLocks/>
            </p:cNvGrpSpPr>
            <p:nvPr/>
          </p:nvGrpSpPr>
          <p:grpSpPr bwMode="auto">
            <a:xfrm>
              <a:off x="2163" y="2317"/>
              <a:ext cx="160" cy="302"/>
              <a:chOff x="2163" y="2317"/>
              <a:chExt cx="160" cy="302"/>
            </a:xfrm>
          </p:grpSpPr>
          <p:sp>
            <p:nvSpPr>
              <p:cNvPr id="97" name="Arc 39"/>
              <p:cNvSpPr>
                <a:spLocks/>
              </p:cNvSpPr>
              <p:nvPr/>
            </p:nvSpPr>
            <p:spPr bwMode="auto">
              <a:xfrm>
                <a:off x="2163" y="2317"/>
                <a:ext cx="160" cy="71"/>
              </a:xfrm>
              <a:custGeom>
                <a:avLst/>
                <a:gdLst>
                  <a:gd name="T0" fmla="*/ 0 w 37333"/>
                  <a:gd name="T1" fmla="*/ 0 h 21600"/>
                  <a:gd name="T2" fmla="*/ 0 w 37333"/>
                  <a:gd name="T3" fmla="*/ 0 h 21600"/>
                  <a:gd name="T4" fmla="*/ 0 w 37333"/>
                  <a:gd name="T5" fmla="*/ 0 h 21600"/>
                  <a:gd name="T6" fmla="*/ 0 60000 65536"/>
                  <a:gd name="T7" fmla="*/ 0 60000 65536"/>
                  <a:gd name="T8" fmla="*/ 0 60000 65536"/>
                </a:gdLst>
                <a:ahLst/>
                <a:cxnLst>
                  <a:cxn ang="T6">
                    <a:pos x="T0" y="T1"/>
                  </a:cxn>
                  <a:cxn ang="T7">
                    <a:pos x="T2" y="T3"/>
                  </a:cxn>
                  <a:cxn ang="T8">
                    <a:pos x="T4" y="T5"/>
                  </a:cxn>
                </a:cxnLst>
                <a:rect l="0" t="0" r="r" b="b"/>
                <a:pathLst>
                  <a:path w="37333" h="21600" fill="none" extrusionOk="0">
                    <a:moveTo>
                      <a:pt x="0" y="10218"/>
                    </a:moveTo>
                    <a:cubicBezTo>
                      <a:pt x="3939" y="3864"/>
                      <a:pt x="10882" y="0"/>
                      <a:pt x="18358" y="0"/>
                    </a:cubicBezTo>
                    <a:cubicBezTo>
                      <a:pt x="26271" y="0"/>
                      <a:pt x="33552" y="4327"/>
                      <a:pt x="37333" y="11279"/>
                    </a:cubicBezTo>
                  </a:path>
                  <a:path w="37333" h="21600" stroke="0" extrusionOk="0">
                    <a:moveTo>
                      <a:pt x="0" y="10218"/>
                    </a:moveTo>
                    <a:cubicBezTo>
                      <a:pt x="3939" y="3864"/>
                      <a:pt x="10882" y="0"/>
                      <a:pt x="18358" y="0"/>
                    </a:cubicBezTo>
                    <a:cubicBezTo>
                      <a:pt x="26271" y="0"/>
                      <a:pt x="33552" y="4327"/>
                      <a:pt x="37333" y="11279"/>
                    </a:cubicBezTo>
                    <a:lnTo>
                      <a:pt x="18358" y="21600"/>
                    </a:lnTo>
                    <a:lnTo>
                      <a:pt x="0" y="10218"/>
                    </a:lnTo>
                    <a:close/>
                  </a:path>
                </a:pathLst>
              </a:custGeom>
              <a:noFill/>
              <a:ln w="38100">
                <a:solidFill>
                  <a:srgbClr val="660033"/>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8" name="Arc 40"/>
              <p:cNvSpPr>
                <a:spLocks/>
              </p:cNvSpPr>
              <p:nvPr/>
            </p:nvSpPr>
            <p:spPr bwMode="auto">
              <a:xfrm flipV="1">
                <a:off x="2163" y="2548"/>
                <a:ext cx="160" cy="71"/>
              </a:xfrm>
              <a:custGeom>
                <a:avLst/>
                <a:gdLst>
                  <a:gd name="T0" fmla="*/ 0 w 37333"/>
                  <a:gd name="T1" fmla="*/ 0 h 21600"/>
                  <a:gd name="T2" fmla="*/ 0 w 37333"/>
                  <a:gd name="T3" fmla="*/ 0 h 21600"/>
                  <a:gd name="T4" fmla="*/ 0 w 37333"/>
                  <a:gd name="T5" fmla="*/ 0 h 21600"/>
                  <a:gd name="T6" fmla="*/ 0 60000 65536"/>
                  <a:gd name="T7" fmla="*/ 0 60000 65536"/>
                  <a:gd name="T8" fmla="*/ 0 60000 65536"/>
                </a:gdLst>
                <a:ahLst/>
                <a:cxnLst>
                  <a:cxn ang="T6">
                    <a:pos x="T0" y="T1"/>
                  </a:cxn>
                  <a:cxn ang="T7">
                    <a:pos x="T2" y="T3"/>
                  </a:cxn>
                  <a:cxn ang="T8">
                    <a:pos x="T4" y="T5"/>
                  </a:cxn>
                </a:cxnLst>
                <a:rect l="0" t="0" r="r" b="b"/>
                <a:pathLst>
                  <a:path w="37333" h="21600" fill="none" extrusionOk="0">
                    <a:moveTo>
                      <a:pt x="0" y="10218"/>
                    </a:moveTo>
                    <a:cubicBezTo>
                      <a:pt x="3939" y="3864"/>
                      <a:pt x="10882" y="0"/>
                      <a:pt x="18358" y="0"/>
                    </a:cubicBezTo>
                    <a:cubicBezTo>
                      <a:pt x="26271" y="0"/>
                      <a:pt x="33552" y="4327"/>
                      <a:pt x="37333" y="11279"/>
                    </a:cubicBezTo>
                  </a:path>
                  <a:path w="37333" h="21600" stroke="0" extrusionOk="0">
                    <a:moveTo>
                      <a:pt x="0" y="10218"/>
                    </a:moveTo>
                    <a:cubicBezTo>
                      <a:pt x="3939" y="3864"/>
                      <a:pt x="10882" y="0"/>
                      <a:pt x="18358" y="0"/>
                    </a:cubicBezTo>
                    <a:cubicBezTo>
                      <a:pt x="26271" y="0"/>
                      <a:pt x="33552" y="4327"/>
                      <a:pt x="37333" y="11279"/>
                    </a:cubicBezTo>
                    <a:lnTo>
                      <a:pt x="18358" y="21600"/>
                    </a:lnTo>
                    <a:lnTo>
                      <a:pt x="0" y="10218"/>
                    </a:lnTo>
                    <a:close/>
                  </a:path>
                </a:pathLst>
              </a:custGeom>
              <a:noFill/>
              <a:ln w="38100">
                <a:solidFill>
                  <a:srgbClr val="660033"/>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grpSp>
        <p:nvGrpSpPr>
          <p:cNvPr id="105" name="Group 41"/>
          <p:cNvGrpSpPr>
            <a:grpSpLocks/>
          </p:cNvGrpSpPr>
          <p:nvPr/>
        </p:nvGrpSpPr>
        <p:grpSpPr bwMode="auto">
          <a:xfrm>
            <a:off x="5273675" y="3702050"/>
            <a:ext cx="863600" cy="1149350"/>
            <a:chOff x="1968" y="2106"/>
            <a:chExt cx="544" cy="724"/>
          </a:xfrm>
        </p:grpSpPr>
        <p:grpSp>
          <p:nvGrpSpPr>
            <p:cNvPr id="106" name="Group 42"/>
            <p:cNvGrpSpPr>
              <a:grpSpLocks/>
            </p:cNvGrpSpPr>
            <p:nvPr/>
          </p:nvGrpSpPr>
          <p:grpSpPr bwMode="auto">
            <a:xfrm>
              <a:off x="2013" y="2178"/>
              <a:ext cx="454" cy="580"/>
              <a:chOff x="2013" y="2178"/>
              <a:chExt cx="454" cy="580"/>
            </a:xfrm>
          </p:grpSpPr>
          <p:sp>
            <p:nvSpPr>
              <p:cNvPr id="116" name="Arc 43"/>
              <p:cNvSpPr>
                <a:spLocks/>
              </p:cNvSpPr>
              <p:nvPr/>
            </p:nvSpPr>
            <p:spPr bwMode="auto">
              <a:xfrm>
                <a:off x="2013" y="2178"/>
                <a:ext cx="454" cy="212"/>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33CC"/>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7" name="Arc 44"/>
              <p:cNvSpPr>
                <a:spLocks/>
              </p:cNvSpPr>
              <p:nvPr/>
            </p:nvSpPr>
            <p:spPr bwMode="auto">
              <a:xfrm flipV="1">
                <a:off x="2013" y="2546"/>
                <a:ext cx="454" cy="212"/>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33CC"/>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107" name="Group 45"/>
            <p:cNvGrpSpPr>
              <a:grpSpLocks/>
            </p:cNvGrpSpPr>
            <p:nvPr/>
          </p:nvGrpSpPr>
          <p:grpSpPr bwMode="auto">
            <a:xfrm>
              <a:off x="2093" y="2251"/>
              <a:ext cx="304" cy="434"/>
              <a:chOff x="2093" y="2251"/>
              <a:chExt cx="304" cy="434"/>
            </a:xfrm>
          </p:grpSpPr>
          <p:sp>
            <p:nvSpPr>
              <p:cNvPr id="114" name="Arc 46"/>
              <p:cNvSpPr>
                <a:spLocks/>
              </p:cNvSpPr>
              <p:nvPr/>
            </p:nvSpPr>
            <p:spPr bwMode="auto">
              <a:xfrm>
                <a:off x="2093" y="2251"/>
                <a:ext cx="304" cy="141"/>
              </a:xfrm>
              <a:custGeom>
                <a:avLst/>
                <a:gdLst>
                  <a:gd name="T0" fmla="*/ 0 w 35605"/>
                  <a:gd name="T1" fmla="*/ 0 h 21600"/>
                  <a:gd name="T2" fmla="*/ 0 w 35605"/>
                  <a:gd name="T3" fmla="*/ 0 h 21600"/>
                  <a:gd name="T4" fmla="*/ 0 w 35605"/>
                  <a:gd name="T5" fmla="*/ 0 h 21600"/>
                  <a:gd name="T6" fmla="*/ 0 60000 65536"/>
                  <a:gd name="T7" fmla="*/ 0 60000 65536"/>
                  <a:gd name="T8" fmla="*/ 0 60000 65536"/>
                </a:gdLst>
                <a:ahLst/>
                <a:cxnLst>
                  <a:cxn ang="T6">
                    <a:pos x="T0" y="T1"/>
                  </a:cxn>
                  <a:cxn ang="T7">
                    <a:pos x="T2" y="T3"/>
                  </a:cxn>
                  <a:cxn ang="T8">
                    <a:pos x="T4" y="T5"/>
                  </a:cxn>
                </a:cxnLst>
                <a:rect l="0" t="0" r="r" b="b"/>
                <a:pathLst>
                  <a:path w="35605" h="21600" fill="none" extrusionOk="0">
                    <a:moveTo>
                      <a:pt x="0" y="9507"/>
                    </a:moveTo>
                    <a:cubicBezTo>
                      <a:pt x="4017" y="3562"/>
                      <a:pt x="10723" y="0"/>
                      <a:pt x="17898" y="0"/>
                    </a:cubicBezTo>
                    <a:cubicBezTo>
                      <a:pt x="24953" y="0"/>
                      <a:pt x="31564" y="3445"/>
                      <a:pt x="35605" y="9229"/>
                    </a:cubicBezTo>
                  </a:path>
                  <a:path w="35605" h="21600" stroke="0" extrusionOk="0">
                    <a:moveTo>
                      <a:pt x="0" y="9507"/>
                    </a:moveTo>
                    <a:cubicBezTo>
                      <a:pt x="4017" y="3562"/>
                      <a:pt x="10723" y="0"/>
                      <a:pt x="17898" y="0"/>
                    </a:cubicBezTo>
                    <a:cubicBezTo>
                      <a:pt x="24953" y="0"/>
                      <a:pt x="31564" y="3445"/>
                      <a:pt x="35605" y="9229"/>
                    </a:cubicBezTo>
                    <a:lnTo>
                      <a:pt x="17898" y="21600"/>
                    </a:lnTo>
                    <a:lnTo>
                      <a:pt x="0" y="9507"/>
                    </a:lnTo>
                    <a:close/>
                  </a:path>
                </a:pathLst>
              </a:custGeom>
              <a:noFill/>
              <a:ln w="38100">
                <a:solidFill>
                  <a:srgbClr val="CC3399"/>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5" name="Arc 47"/>
              <p:cNvSpPr>
                <a:spLocks/>
              </p:cNvSpPr>
              <p:nvPr/>
            </p:nvSpPr>
            <p:spPr bwMode="auto">
              <a:xfrm flipV="1">
                <a:off x="2093" y="2544"/>
                <a:ext cx="304" cy="141"/>
              </a:xfrm>
              <a:custGeom>
                <a:avLst/>
                <a:gdLst>
                  <a:gd name="T0" fmla="*/ 0 w 35605"/>
                  <a:gd name="T1" fmla="*/ 0 h 21600"/>
                  <a:gd name="T2" fmla="*/ 0 w 35605"/>
                  <a:gd name="T3" fmla="*/ 0 h 21600"/>
                  <a:gd name="T4" fmla="*/ 0 w 35605"/>
                  <a:gd name="T5" fmla="*/ 0 h 21600"/>
                  <a:gd name="T6" fmla="*/ 0 60000 65536"/>
                  <a:gd name="T7" fmla="*/ 0 60000 65536"/>
                  <a:gd name="T8" fmla="*/ 0 60000 65536"/>
                </a:gdLst>
                <a:ahLst/>
                <a:cxnLst>
                  <a:cxn ang="T6">
                    <a:pos x="T0" y="T1"/>
                  </a:cxn>
                  <a:cxn ang="T7">
                    <a:pos x="T2" y="T3"/>
                  </a:cxn>
                  <a:cxn ang="T8">
                    <a:pos x="T4" y="T5"/>
                  </a:cxn>
                </a:cxnLst>
                <a:rect l="0" t="0" r="r" b="b"/>
                <a:pathLst>
                  <a:path w="35605" h="21600" fill="none" extrusionOk="0">
                    <a:moveTo>
                      <a:pt x="0" y="9507"/>
                    </a:moveTo>
                    <a:cubicBezTo>
                      <a:pt x="4017" y="3562"/>
                      <a:pt x="10723" y="0"/>
                      <a:pt x="17898" y="0"/>
                    </a:cubicBezTo>
                    <a:cubicBezTo>
                      <a:pt x="24953" y="0"/>
                      <a:pt x="31564" y="3445"/>
                      <a:pt x="35605" y="9229"/>
                    </a:cubicBezTo>
                  </a:path>
                  <a:path w="35605" h="21600" stroke="0" extrusionOk="0">
                    <a:moveTo>
                      <a:pt x="0" y="9507"/>
                    </a:moveTo>
                    <a:cubicBezTo>
                      <a:pt x="4017" y="3562"/>
                      <a:pt x="10723" y="0"/>
                      <a:pt x="17898" y="0"/>
                    </a:cubicBezTo>
                    <a:cubicBezTo>
                      <a:pt x="24953" y="0"/>
                      <a:pt x="31564" y="3445"/>
                      <a:pt x="35605" y="9229"/>
                    </a:cubicBezTo>
                    <a:lnTo>
                      <a:pt x="17898" y="21600"/>
                    </a:lnTo>
                    <a:lnTo>
                      <a:pt x="0" y="9507"/>
                    </a:lnTo>
                    <a:close/>
                  </a:path>
                </a:pathLst>
              </a:custGeom>
              <a:noFill/>
              <a:ln w="38100">
                <a:solidFill>
                  <a:srgbClr val="CC3399"/>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108" name="Group 48"/>
            <p:cNvGrpSpPr>
              <a:grpSpLocks/>
            </p:cNvGrpSpPr>
            <p:nvPr/>
          </p:nvGrpSpPr>
          <p:grpSpPr bwMode="auto">
            <a:xfrm>
              <a:off x="1968" y="2106"/>
              <a:ext cx="544" cy="724"/>
              <a:chOff x="1968" y="2106"/>
              <a:chExt cx="544" cy="724"/>
            </a:xfrm>
          </p:grpSpPr>
          <p:sp>
            <p:nvSpPr>
              <p:cNvPr id="112" name="Arc 49"/>
              <p:cNvSpPr>
                <a:spLocks/>
              </p:cNvSpPr>
              <p:nvPr/>
            </p:nvSpPr>
            <p:spPr bwMode="auto">
              <a:xfrm>
                <a:off x="1968" y="2106"/>
                <a:ext cx="544" cy="254"/>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99FF"/>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3" name="Arc 50"/>
              <p:cNvSpPr>
                <a:spLocks/>
              </p:cNvSpPr>
              <p:nvPr/>
            </p:nvSpPr>
            <p:spPr bwMode="auto">
              <a:xfrm flipV="1">
                <a:off x="1968" y="2576"/>
                <a:ext cx="544" cy="254"/>
              </a:xfrm>
              <a:custGeom>
                <a:avLst/>
                <a:gdLst>
                  <a:gd name="T0" fmla="*/ 0 w 35369"/>
                  <a:gd name="T1" fmla="*/ 0 h 21600"/>
                  <a:gd name="T2" fmla="*/ 0 w 35369"/>
                  <a:gd name="T3" fmla="*/ 0 h 21600"/>
                  <a:gd name="T4" fmla="*/ 0 w 35369"/>
                  <a:gd name="T5" fmla="*/ 0 h 21600"/>
                  <a:gd name="T6" fmla="*/ 0 60000 65536"/>
                  <a:gd name="T7" fmla="*/ 0 60000 65536"/>
                  <a:gd name="T8" fmla="*/ 0 60000 65536"/>
                </a:gdLst>
                <a:ahLst/>
                <a:cxnLst>
                  <a:cxn ang="T6">
                    <a:pos x="T0" y="T1"/>
                  </a:cxn>
                  <a:cxn ang="T7">
                    <a:pos x="T2" y="T3"/>
                  </a:cxn>
                  <a:cxn ang="T8">
                    <a:pos x="T4" y="T5"/>
                  </a:cxn>
                </a:cxnLst>
                <a:rect l="0" t="0" r="r" b="b"/>
                <a:pathLst>
                  <a:path w="35369" h="21600" fill="none" extrusionOk="0">
                    <a:moveTo>
                      <a:pt x="-1" y="9571"/>
                    </a:moveTo>
                    <a:cubicBezTo>
                      <a:pt x="4010" y="3589"/>
                      <a:pt x="10738" y="0"/>
                      <a:pt x="17941" y="0"/>
                    </a:cubicBezTo>
                    <a:cubicBezTo>
                      <a:pt x="24827" y="0"/>
                      <a:pt x="31301" y="3283"/>
                      <a:pt x="35369" y="8839"/>
                    </a:cubicBezTo>
                  </a:path>
                  <a:path w="35369" h="21600" stroke="0" extrusionOk="0">
                    <a:moveTo>
                      <a:pt x="-1" y="9571"/>
                    </a:moveTo>
                    <a:cubicBezTo>
                      <a:pt x="4010" y="3589"/>
                      <a:pt x="10738" y="0"/>
                      <a:pt x="17941" y="0"/>
                    </a:cubicBezTo>
                    <a:cubicBezTo>
                      <a:pt x="24827" y="0"/>
                      <a:pt x="31301" y="3283"/>
                      <a:pt x="35369" y="8839"/>
                    </a:cubicBezTo>
                    <a:lnTo>
                      <a:pt x="17941" y="21600"/>
                    </a:lnTo>
                    <a:lnTo>
                      <a:pt x="-1" y="9571"/>
                    </a:lnTo>
                    <a:close/>
                  </a:path>
                </a:pathLst>
              </a:custGeom>
              <a:noFill/>
              <a:ln w="38100">
                <a:solidFill>
                  <a:srgbClr val="FF99FF"/>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109" name="Group 51"/>
            <p:cNvGrpSpPr>
              <a:grpSpLocks/>
            </p:cNvGrpSpPr>
            <p:nvPr/>
          </p:nvGrpSpPr>
          <p:grpSpPr bwMode="auto">
            <a:xfrm>
              <a:off x="2163" y="2317"/>
              <a:ext cx="160" cy="302"/>
              <a:chOff x="2163" y="2317"/>
              <a:chExt cx="160" cy="302"/>
            </a:xfrm>
          </p:grpSpPr>
          <p:sp>
            <p:nvSpPr>
              <p:cNvPr id="110" name="Arc 52"/>
              <p:cNvSpPr>
                <a:spLocks/>
              </p:cNvSpPr>
              <p:nvPr/>
            </p:nvSpPr>
            <p:spPr bwMode="auto">
              <a:xfrm>
                <a:off x="2163" y="2317"/>
                <a:ext cx="160" cy="71"/>
              </a:xfrm>
              <a:custGeom>
                <a:avLst/>
                <a:gdLst>
                  <a:gd name="T0" fmla="*/ 0 w 37333"/>
                  <a:gd name="T1" fmla="*/ 0 h 21600"/>
                  <a:gd name="T2" fmla="*/ 0 w 37333"/>
                  <a:gd name="T3" fmla="*/ 0 h 21600"/>
                  <a:gd name="T4" fmla="*/ 0 w 37333"/>
                  <a:gd name="T5" fmla="*/ 0 h 21600"/>
                  <a:gd name="T6" fmla="*/ 0 60000 65536"/>
                  <a:gd name="T7" fmla="*/ 0 60000 65536"/>
                  <a:gd name="T8" fmla="*/ 0 60000 65536"/>
                </a:gdLst>
                <a:ahLst/>
                <a:cxnLst>
                  <a:cxn ang="T6">
                    <a:pos x="T0" y="T1"/>
                  </a:cxn>
                  <a:cxn ang="T7">
                    <a:pos x="T2" y="T3"/>
                  </a:cxn>
                  <a:cxn ang="T8">
                    <a:pos x="T4" y="T5"/>
                  </a:cxn>
                </a:cxnLst>
                <a:rect l="0" t="0" r="r" b="b"/>
                <a:pathLst>
                  <a:path w="37333" h="21600" fill="none" extrusionOk="0">
                    <a:moveTo>
                      <a:pt x="0" y="10218"/>
                    </a:moveTo>
                    <a:cubicBezTo>
                      <a:pt x="3939" y="3864"/>
                      <a:pt x="10882" y="0"/>
                      <a:pt x="18358" y="0"/>
                    </a:cubicBezTo>
                    <a:cubicBezTo>
                      <a:pt x="26271" y="0"/>
                      <a:pt x="33552" y="4327"/>
                      <a:pt x="37333" y="11279"/>
                    </a:cubicBezTo>
                  </a:path>
                  <a:path w="37333" h="21600" stroke="0" extrusionOk="0">
                    <a:moveTo>
                      <a:pt x="0" y="10218"/>
                    </a:moveTo>
                    <a:cubicBezTo>
                      <a:pt x="3939" y="3864"/>
                      <a:pt x="10882" y="0"/>
                      <a:pt x="18358" y="0"/>
                    </a:cubicBezTo>
                    <a:cubicBezTo>
                      <a:pt x="26271" y="0"/>
                      <a:pt x="33552" y="4327"/>
                      <a:pt x="37333" y="11279"/>
                    </a:cubicBezTo>
                    <a:lnTo>
                      <a:pt x="18358" y="21600"/>
                    </a:lnTo>
                    <a:lnTo>
                      <a:pt x="0" y="10218"/>
                    </a:lnTo>
                    <a:close/>
                  </a:path>
                </a:pathLst>
              </a:custGeom>
              <a:noFill/>
              <a:ln w="38100">
                <a:solidFill>
                  <a:srgbClr val="660033"/>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1" name="Arc 53"/>
              <p:cNvSpPr>
                <a:spLocks/>
              </p:cNvSpPr>
              <p:nvPr/>
            </p:nvSpPr>
            <p:spPr bwMode="auto">
              <a:xfrm flipV="1">
                <a:off x="2163" y="2548"/>
                <a:ext cx="160" cy="71"/>
              </a:xfrm>
              <a:custGeom>
                <a:avLst/>
                <a:gdLst>
                  <a:gd name="T0" fmla="*/ 0 w 37333"/>
                  <a:gd name="T1" fmla="*/ 0 h 21600"/>
                  <a:gd name="T2" fmla="*/ 0 w 37333"/>
                  <a:gd name="T3" fmla="*/ 0 h 21600"/>
                  <a:gd name="T4" fmla="*/ 0 w 37333"/>
                  <a:gd name="T5" fmla="*/ 0 h 21600"/>
                  <a:gd name="T6" fmla="*/ 0 60000 65536"/>
                  <a:gd name="T7" fmla="*/ 0 60000 65536"/>
                  <a:gd name="T8" fmla="*/ 0 60000 65536"/>
                </a:gdLst>
                <a:ahLst/>
                <a:cxnLst>
                  <a:cxn ang="T6">
                    <a:pos x="T0" y="T1"/>
                  </a:cxn>
                  <a:cxn ang="T7">
                    <a:pos x="T2" y="T3"/>
                  </a:cxn>
                  <a:cxn ang="T8">
                    <a:pos x="T4" y="T5"/>
                  </a:cxn>
                </a:cxnLst>
                <a:rect l="0" t="0" r="r" b="b"/>
                <a:pathLst>
                  <a:path w="37333" h="21600" fill="none" extrusionOk="0">
                    <a:moveTo>
                      <a:pt x="0" y="10218"/>
                    </a:moveTo>
                    <a:cubicBezTo>
                      <a:pt x="3939" y="3864"/>
                      <a:pt x="10882" y="0"/>
                      <a:pt x="18358" y="0"/>
                    </a:cubicBezTo>
                    <a:cubicBezTo>
                      <a:pt x="26271" y="0"/>
                      <a:pt x="33552" y="4327"/>
                      <a:pt x="37333" y="11279"/>
                    </a:cubicBezTo>
                  </a:path>
                  <a:path w="37333" h="21600" stroke="0" extrusionOk="0">
                    <a:moveTo>
                      <a:pt x="0" y="10218"/>
                    </a:moveTo>
                    <a:cubicBezTo>
                      <a:pt x="3939" y="3864"/>
                      <a:pt x="10882" y="0"/>
                      <a:pt x="18358" y="0"/>
                    </a:cubicBezTo>
                    <a:cubicBezTo>
                      <a:pt x="26271" y="0"/>
                      <a:pt x="33552" y="4327"/>
                      <a:pt x="37333" y="11279"/>
                    </a:cubicBezTo>
                    <a:lnTo>
                      <a:pt x="18358" y="21600"/>
                    </a:lnTo>
                    <a:lnTo>
                      <a:pt x="0" y="10218"/>
                    </a:lnTo>
                    <a:close/>
                  </a:path>
                </a:pathLst>
              </a:custGeom>
              <a:noFill/>
              <a:ln w="38100">
                <a:solidFill>
                  <a:srgbClr val="660033"/>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sp>
        <p:nvSpPr>
          <p:cNvPr id="118" name="Freeform 54"/>
          <p:cNvSpPr>
            <a:spLocks/>
          </p:cNvSpPr>
          <p:nvPr/>
        </p:nvSpPr>
        <p:spPr bwMode="auto">
          <a:xfrm>
            <a:off x="4049713" y="4387850"/>
            <a:ext cx="1255712" cy="557213"/>
          </a:xfrm>
          <a:custGeom>
            <a:avLst/>
            <a:gdLst>
              <a:gd name="T0" fmla="*/ 0 w 1377"/>
              <a:gd name="T1" fmla="*/ 2147483646 h 351"/>
              <a:gd name="T2" fmla="*/ 0 w 1377"/>
              <a:gd name="T3" fmla="*/ 2147483646 h 351"/>
              <a:gd name="T4" fmla="*/ 0 w 1377"/>
              <a:gd name="T5" fmla="*/ 2147483646 h 351"/>
              <a:gd name="T6" fmla="*/ 2147483646 w 1377"/>
              <a:gd name="T7" fmla="*/ 2147483646 h 351"/>
              <a:gd name="T8" fmla="*/ 2147483646 w 1377"/>
              <a:gd name="T9" fmla="*/ 2147483646 h 351"/>
              <a:gd name="T10" fmla="*/ 2147483646 w 1377"/>
              <a:gd name="T11" fmla="*/ 0 h 351"/>
              <a:gd name="T12" fmla="*/ 2147483646 w 1377"/>
              <a:gd name="T13" fmla="*/ 2147483646 h 3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7" h="351">
                <a:moveTo>
                  <a:pt x="0" y="351"/>
                </a:moveTo>
                <a:lnTo>
                  <a:pt x="0" y="105"/>
                </a:lnTo>
                <a:lnTo>
                  <a:pt x="0" y="58"/>
                </a:lnTo>
                <a:lnTo>
                  <a:pt x="16" y="23"/>
                </a:lnTo>
                <a:lnTo>
                  <a:pt x="54" y="8"/>
                </a:lnTo>
                <a:lnTo>
                  <a:pt x="86" y="0"/>
                </a:lnTo>
                <a:lnTo>
                  <a:pt x="1377" y="5"/>
                </a:lnTo>
              </a:path>
            </a:pathLst>
          </a:custGeom>
          <a:noFill/>
          <a:ln w="50800">
            <a:solidFill>
              <a:srgbClr val="FF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Rectangle 55"/>
          <p:cNvSpPr>
            <a:spLocks noChangeArrowheads="1"/>
          </p:cNvSpPr>
          <p:nvPr/>
        </p:nvSpPr>
        <p:spPr bwMode="auto">
          <a:xfrm>
            <a:off x="9521825" y="2740025"/>
            <a:ext cx="1390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zh-CN" altLang="en-US" sz="1800">
                <a:solidFill>
                  <a:srgbClr val="000000"/>
                </a:solidFill>
                <a:latin typeface="Arial" panose="020B0604020202020204" pitchFamily="34" charset="0"/>
                <a:ea typeface="黑体" panose="02010609060101010101" pitchFamily="49" charset="-122"/>
              </a:rPr>
              <a:t>变频器</a:t>
            </a:r>
          </a:p>
        </p:txBody>
      </p:sp>
      <p:sp>
        <p:nvSpPr>
          <p:cNvPr id="120" name="Text Box 56"/>
          <p:cNvSpPr txBox="1">
            <a:spLocks noChangeArrowheads="1"/>
          </p:cNvSpPr>
          <p:nvPr/>
        </p:nvSpPr>
        <p:spPr bwMode="auto">
          <a:xfrm>
            <a:off x="3846513" y="3933825"/>
            <a:ext cx="89217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a:r>
              <a:rPr lang="en-US" altLang="zh-CN" i="1">
                <a:solidFill>
                  <a:srgbClr val="000000"/>
                </a:solidFill>
                <a:latin typeface="Arial" panose="020B0604020202020204" pitchFamily="34" charset="0"/>
                <a:ea typeface="黑体" panose="02010609060101010101" pitchFamily="49" charset="-122"/>
              </a:rPr>
              <a:t>201.6 V</a:t>
            </a:r>
          </a:p>
        </p:txBody>
      </p:sp>
      <p:grpSp>
        <p:nvGrpSpPr>
          <p:cNvPr id="121" name="Group 1100"/>
          <p:cNvGrpSpPr>
            <a:grpSpLocks/>
          </p:cNvGrpSpPr>
          <p:nvPr/>
        </p:nvGrpSpPr>
        <p:grpSpPr bwMode="auto">
          <a:xfrm>
            <a:off x="6130925" y="3473450"/>
            <a:ext cx="2114550" cy="923925"/>
            <a:chOff x="2508" y="1968"/>
            <a:chExt cx="1332" cy="582"/>
          </a:xfrm>
        </p:grpSpPr>
        <p:sp>
          <p:nvSpPr>
            <p:cNvPr id="122" name="Freeform 1101"/>
            <p:cNvSpPr>
              <a:spLocks/>
            </p:cNvSpPr>
            <p:nvPr/>
          </p:nvSpPr>
          <p:spPr bwMode="auto">
            <a:xfrm>
              <a:off x="3312" y="1968"/>
              <a:ext cx="528" cy="442"/>
            </a:xfrm>
            <a:custGeom>
              <a:avLst/>
              <a:gdLst>
                <a:gd name="T0" fmla="*/ 0 w 508"/>
                <a:gd name="T1" fmla="*/ 442 h 442"/>
                <a:gd name="T2" fmla="*/ 0 w 508"/>
                <a:gd name="T3" fmla="*/ 89 h 442"/>
                <a:gd name="T4" fmla="*/ 4 w 508"/>
                <a:gd name="T5" fmla="*/ 51 h 442"/>
                <a:gd name="T6" fmla="*/ 22 w 508"/>
                <a:gd name="T7" fmla="*/ 23 h 442"/>
                <a:gd name="T8" fmla="*/ 57 w 508"/>
                <a:gd name="T9" fmla="*/ 4 h 442"/>
                <a:gd name="T10" fmla="*/ 107 w 508"/>
                <a:gd name="T11" fmla="*/ 0 h 442"/>
                <a:gd name="T12" fmla="*/ 665 w 508"/>
                <a:gd name="T13" fmla="*/ 1 h 4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8" h="442">
                  <a:moveTo>
                    <a:pt x="0" y="442"/>
                  </a:moveTo>
                  <a:lnTo>
                    <a:pt x="0" y="89"/>
                  </a:lnTo>
                  <a:lnTo>
                    <a:pt x="4" y="51"/>
                  </a:lnTo>
                  <a:lnTo>
                    <a:pt x="15" y="23"/>
                  </a:lnTo>
                  <a:lnTo>
                    <a:pt x="43" y="4"/>
                  </a:lnTo>
                  <a:lnTo>
                    <a:pt x="82" y="0"/>
                  </a:lnTo>
                  <a:lnTo>
                    <a:pt x="508" y="1"/>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Freeform 1102"/>
            <p:cNvSpPr>
              <a:spLocks/>
            </p:cNvSpPr>
            <p:nvPr/>
          </p:nvSpPr>
          <p:spPr bwMode="auto">
            <a:xfrm>
              <a:off x="2508" y="2146"/>
              <a:ext cx="804" cy="404"/>
            </a:xfrm>
            <a:custGeom>
              <a:avLst/>
              <a:gdLst>
                <a:gd name="T0" fmla="*/ 804 w 804"/>
                <a:gd name="T1" fmla="*/ 0 h 404"/>
                <a:gd name="T2" fmla="*/ 804 w 804"/>
                <a:gd name="T3" fmla="*/ 315 h 404"/>
                <a:gd name="T4" fmla="*/ 800 w 804"/>
                <a:gd name="T5" fmla="*/ 353 h 404"/>
                <a:gd name="T6" fmla="*/ 789 w 804"/>
                <a:gd name="T7" fmla="*/ 381 h 404"/>
                <a:gd name="T8" fmla="*/ 761 w 804"/>
                <a:gd name="T9" fmla="*/ 400 h 404"/>
                <a:gd name="T10" fmla="*/ 722 w 804"/>
                <a:gd name="T11" fmla="*/ 404 h 404"/>
                <a:gd name="T12" fmla="*/ 0 w 804"/>
                <a:gd name="T13" fmla="*/ 404 h 4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404">
                  <a:moveTo>
                    <a:pt x="804" y="0"/>
                  </a:moveTo>
                  <a:lnTo>
                    <a:pt x="804" y="315"/>
                  </a:lnTo>
                  <a:lnTo>
                    <a:pt x="800" y="353"/>
                  </a:lnTo>
                  <a:lnTo>
                    <a:pt x="789" y="381"/>
                  </a:lnTo>
                  <a:lnTo>
                    <a:pt x="761" y="400"/>
                  </a:lnTo>
                  <a:lnTo>
                    <a:pt x="722" y="404"/>
                  </a:lnTo>
                  <a:lnTo>
                    <a:pt x="0" y="404"/>
                  </a:lnTo>
                </a:path>
              </a:pathLst>
            </a:custGeom>
            <a:noFill/>
            <a:ln w="762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4" name="Group 1108"/>
          <p:cNvGrpSpPr>
            <a:grpSpLocks/>
          </p:cNvGrpSpPr>
          <p:nvPr/>
        </p:nvGrpSpPr>
        <p:grpSpPr bwMode="auto">
          <a:xfrm>
            <a:off x="8169275" y="3473450"/>
            <a:ext cx="1219200" cy="612775"/>
            <a:chOff x="3792" y="1968"/>
            <a:chExt cx="768" cy="386"/>
          </a:xfrm>
        </p:grpSpPr>
        <p:sp>
          <p:nvSpPr>
            <p:cNvPr id="125" name="Freeform 1094"/>
            <p:cNvSpPr>
              <a:spLocks/>
            </p:cNvSpPr>
            <p:nvPr/>
          </p:nvSpPr>
          <p:spPr bwMode="auto">
            <a:xfrm>
              <a:off x="3792" y="1969"/>
              <a:ext cx="351" cy="385"/>
            </a:xfrm>
            <a:custGeom>
              <a:avLst/>
              <a:gdLst>
                <a:gd name="T0" fmla="*/ 0 w 351"/>
                <a:gd name="T1" fmla="*/ 0 h 385"/>
                <a:gd name="T2" fmla="*/ 246 w 351"/>
                <a:gd name="T3" fmla="*/ 0 h 385"/>
                <a:gd name="T4" fmla="*/ 293 w 351"/>
                <a:gd name="T5" fmla="*/ 0 h 385"/>
                <a:gd name="T6" fmla="*/ 328 w 351"/>
                <a:gd name="T7" fmla="*/ 7 h 385"/>
                <a:gd name="T8" fmla="*/ 343 w 351"/>
                <a:gd name="T9" fmla="*/ 23 h 385"/>
                <a:gd name="T10" fmla="*/ 351 w 351"/>
                <a:gd name="T11" fmla="*/ 36 h 385"/>
                <a:gd name="T12" fmla="*/ 351 w 351"/>
                <a:gd name="T13" fmla="*/ 385 h 3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1" h="385">
                  <a:moveTo>
                    <a:pt x="0" y="0"/>
                  </a:moveTo>
                  <a:lnTo>
                    <a:pt x="246" y="0"/>
                  </a:lnTo>
                  <a:lnTo>
                    <a:pt x="293" y="0"/>
                  </a:lnTo>
                  <a:lnTo>
                    <a:pt x="328" y="7"/>
                  </a:lnTo>
                  <a:lnTo>
                    <a:pt x="343" y="23"/>
                  </a:lnTo>
                  <a:lnTo>
                    <a:pt x="351" y="36"/>
                  </a:lnTo>
                  <a:lnTo>
                    <a:pt x="351" y="385"/>
                  </a:lnTo>
                </a:path>
              </a:pathLst>
            </a:custGeom>
            <a:noFill/>
            <a:ln w="76200">
              <a:solidFill>
                <a:srgbClr val="FF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Line 1107"/>
            <p:cNvSpPr>
              <a:spLocks noChangeShapeType="1"/>
            </p:cNvSpPr>
            <p:nvPr/>
          </p:nvSpPr>
          <p:spPr bwMode="auto">
            <a:xfrm>
              <a:off x="3984" y="1968"/>
              <a:ext cx="576"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7" name="Rectangle 1093"/>
          <p:cNvSpPr>
            <a:spLocks noChangeArrowheads="1"/>
          </p:cNvSpPr>
          <p:nvPr/>
        </p:nvSpPr>
        <p:spPr bwMode="auto">
          <a:xfrm>
            <a:off x="7110413" y="3130550"/>
            <a:ext cx="1527175" cy="26828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r"/>
            <a:r>
              <a:rPr lang="en-US" altLang="zh-CN" b="1" i="1">
                <a:solidFill>
                  <a:srgbClr val="FF0000"/>
                </a:solidFill>
              </a:rPr>
              <a:t>201.6 - 650V</a:t>
            </a:r>
          </a:p>
        </p:txBody>
      </p:sp>
    </p:spTree>
    <p:extLst>
      <p:ext uri="{BB962C8B-B14F-4D97-AF65-F5344CB8AC3E}">
        <p14:creationId xmlns:p14="http://schemas.microsoft.com/office/powerpoint/2010/main" val="3914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500"/>
                                  </p:stCondLst>
                                  <p:childTnLst>
                                    <p:set>
                                      <p:cBhvr>
                                        <p:cTn id="6" dur="1" fill="hold">
                                          <p:stCondLst>
                                            <p:cond delay="0"/>
                                          </p:stCondLst>
                                        </p:cTn>
                                        <p:tgtEl>
                                          <p:spTgt spid="118"/>
                                        </p:tgtEl>
                                        <p:attrNameLst>
                                          <p:attrName>style.visibility</p:attrName>
                                        </p:attrNameLst>
                                      </p:cBhvr>
                                      <p:to>
                                        <p:strVal val="visible"/>
                                      </p:to>
                                    </p:set>
                                    <p:animEffect transition="in" filter="strips(upRight)">
                                      <p:cBhvr>
                                        <p:cTn id="7" dur="500"/>
                                        <p:tgtEl>
                                          <p:spTgt spid="118"/>
                                        </p:tgtEl>
                                      </p:cBhvr>
                                    </p:animEffect>
                                  </p:childTnLst>
                                </p:cTn>
                              </p:par>
                            </p:childTnLst>
                          </p:cTn>
                        </p:par>
                        <p:par>
                          <p:cTn id="8" fill="hold">
                            <p:stCondLst>
                              <p:cond delay="1000"/>
                            </p:stCondLst>
                            <p:childTnLst>
                              <p:par>
                                <p:cTn id="9" presetID="4" presetClass="entr" presetSubtype="16" fill="hold" nodeType="afterEffect">
                                  <p:stCondLst>
                                    <p:cond delay="500"/>
                                  </p:stCondLst>
                                  <p:childTnLst>
                                    <p:set>
                                      <p:cBhvr>
                                        <p:cTn id="10" dur="1" fill="hold">
                                          <p:stCondLst>
                                            <p:cond delay="0"/>
                                          </p:stCondLst>
                                        </p:cTn>
                                        <p:tgtEl>
                                          <p:spTgt spid="79"/>
                                        </p:tgtEl>
                                        <p:attrNameLst>
                                          <p:attrName>style.visibility</p:attrName>
                                        </p:attrNameLst>
                                      </p:cBhvr>
                                      <p:to>
                                        <p:strVal val="visible"/>
                                      </p:to>
                                    </p:set>
                                    <p:animEffect transition="in" filter="box(in)">
                                      <p:cBhvr>
                                        <p:cTn id="11" dur="500"/>
                                        <p:tgtEl>
                                          <p:spTgt spid="79"/>
                                        </p:tgtEl>
                                      </p:cBhvr>
                                    </p:animEffect>
                                  </p:childTnLst>
                                  <p:subTnLst>
                                    <p:set>
                                      <p:cBhvr override="childStyle">
                                        <p:cTn dur="1" fill="hold" display="0" masterRel="sameClick" afterEffect="1">
                                          <p:stCondLst>
                                            <p:cond evt="end" delay="0">
                                              <p:tn val="9"/>
                                            </p:cond>
                                          </p:stCondLst>
                                        </p:cTn>
                                        <p:tgtEl>
                                          <p:spTgt spid="79"/>
                                        </p:tgtEl>
                                        <p:attrNameLst>
                                          <p:attrName>style.visibility</p:attrName>
                                        </p:attrNameLst>
                                      </p:cBhvr>
                                      <p:to>
                                        <p:strVal val="hidden"/>
                                      </p:to>
                                    </p:set>
                                  </p:sub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499"/>
                                          </p:stCondLst>
                                        </p:cTn>
                                        <p:tgtEl>
                                          <p:spTgt spid="76"/>
                                        </p:tgtEl>
                                        <p:attrNameLst>
                                          <p:attrName>style.visibility</p:attrName>
                                        </p:attrNameLst>
                                      </p:cBhvr>
                                      <p:to>
                                        <p:strVal val="visible"/>
                                      </p:to>
                                    </p:set>
                                  </p:childTnLst>
                                </p:cTn>
                              </p:par>
                            </p:childTnLst>
                          </p:cTn>
                        </p:par>
                        <p:par>
                          <p:cTn id="15" fill="hold">
                            <p:stCondLst>
                              <p:cond delay="2500"/>
                            </p:stCondLst>
                            <p:childTnLst>
                              <p:par>
                                <p:cTn id="16" presetID="4" presetClass="entr" presetSubtype="16" fill="hold" nodeType="after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box(in)">
                                      <p:cBhvr>
                                        <p:cTn id="18" dur="500"/>
                                        <p:tgtEl>
                                          <p:spTgt spid="92"/>
                                        </p:tgtEl>
                                      </p:cBhvr>
                                    </p:animEffect>
                                  </p:childTnLst>
                                  <p:subTnLst>
                                    <p:set>
                                      <p:cBhvr override="childStyle">
                                        <p:cTn dur="1" fill="hold" display="0" masterRel="sameClick" afterEffect="1">
                                          <p:stCondLst>
                                            <p:cond evt="end" delay="0">
                                              <p:tn val="16"/>
                                            </p:cond>
                                          </p:stCondLst>
                                        </p:cTn>
                                        <p:tgtEl>
                                          <p:spTgt spid="92"/>
                                        </p:tgtEl>
                                        <p:attrNameLst>
                                          <p:attrName>style.visibility</p:attrName>
                                        </p:attrNameLst>
                                      </p:cBhvr>
                                      <p:to>
                                        <p:strVal val="hidden"/>
                                      </p:to>
                                    </p:set>
                                  </p:subTnLst>
                                </p:cTn>
                              </p:par>
                            </p:childTnLst>
                          </p:cTn>
                        </p:par>
                        <p:par>
                          <p:cTn id="19" fill="hold">
                            <p:stCondLst>
                              <p:cond delay="3000"/>
                            </p:stCondLst>
                            <p:childTnLst>
                              <p:par>
                                <p:cTn id="20" presetID="1" presetClass="entr" presetSubtype="0" fill="hold" grpId="0" nodeType="afterEffect">
                                  <p:stCondLst>
                                    <p:cond delay="0"/>
                                  </p:stCondLst>
                                  <p:childTnLst>
                                    <p:set>
                                      <p:cBhvr>
                                        <p:cTn id="21" dur="1" fill="hold">
                                          <p:stCondLst>
                                            <p:cond delay="499"/>
                                          </p:stCondLst>
                                        </p:cTn>
                                        <p:tgtEl>
                                          <p:spTgt spid="77"/>
                                        </p:tgtEl>
                                        <p:attrNameLst>
                                          <p:attrName>style.visibility</p:attrName>
                                        </p:attrNameLst>
                                      </p:cBhvr>
                                      <p:to>
                                        <p:strVal val="visible"/>
                                      </p:to>
                                    </p:set>
                                  </p:childTnLst>
                                </p:cTn>
                              </p:par>
                            </p:childTnLst>
                          </p:cTn>
                        </p:par>
                        <p:par>
                          <p:cTn id="22" fill="hold">
                            <p:stCondLst>
                              <p:cond delay="3500"/>
                            </p:stCondLst>
                            <p:childTnLst>
                              <p:par>
                                <p:cTn id="23" presetID="4" presetClass="entr" presetSubtype="16" fill="hold" nodeType="after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box(in)">
                                      <p:cBhvr>
                                        <p:cTn id="25" dur="500"/>
                                        <p:tgtEl>
                                          <p:spTgt spid="105"/>
                                        </p:tgtEl>
                                      </p:cBhvr>
                                    </p:animEffect>
                                  </p:childTnLst>
                                  <p:subTnLst>
                                    <p:set>
                                      <p:cBhvr override="childStyle">
                                        <p:cTn dur="1" fill="hold" display="0" masterRel="sameClick" afterEffect="1">
                                          <p:stCondLst>
                                            <p:cond evt="end" delay="0">
                                              <p:tn val="23"/>
                                            </p:cond>
                                          </p:stCondLst>
                                        </p:cTn>
                                        <p:tgtEl>
                                          <p:spTgt spid="105"/>
                                        </p:tgtEl>
                                        <p:attrNameLst>
                                          <p:attrName>style.visibility</p:attrName>
                                        </p:attrNameLst>
                                      </p:cBhvr>
                                      <p:to>
                                        <p:strVal val="hidden"/>
                                      </p:to>
                                    </p:set>
                                  </p:subTnLst>
                                </p:cTn>
                              </p:par>
                            </p:childTnLst>
                          </p:cTn>
                        </p:par>
                        <p:par>
                          <p:cTn id="26" fill="hold">
                            <p:stCondLst>
                              <p:cond delay="4000"/>
                            </p:stCondLst>
                            <p:childTnLst>
                              <p:par>
                                <p:cTn id="27" presetID="1" presetClass="entr" presetSubtype="0" fill="hold" grpId="0" nodeType="afterEffect">
                                  <p:stCondLst>
                                    <p:cond delay="0"/>
                                  </p:stCondLst>
                                  <p:childTnLst>
                                    <p:set>
                                      <p:cBhvr>
                                        <p:cTn id="28" dur="1" fill="hold">
                                          <p:stCondLst>
                                            <p:cond delay="499"/>
                                          </p:stCondLst>
                                        </p:cTn>
                                        <p:tgtEl>
                                          <p:spTgt spid="78"/>
                                        </p:tgtEl>
                                        <p:attrNameLst>
                                          <p:attrName>style.visibility</p:attrName>
                                        </p:attrNameLst>
                                      </p:cBhvr>
                                      <p:to>
                                        <p:strVal val="visible"/>
                                      </p:to>
                                    </p:set>
                                  </p:childTnLst>
                                </p:cTn>
                              </p:par>
                            </p:childTnLst>
                          </p:cTn>
                        </p:par>
                        <p:par>
                          <p:cTn id="29" fill="hold">
                            <p:stCondLst>
                              <p:cond delay="4500"/>
                            </p:stCondLst>
                            <p:childTnLst>
                              <p:par>
                                <p:cTn id="30" presetID="18" presetClass="entr" presetSubtype="3" fill="hold" nodeType="after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strips(upRight)">
                                      <p:cBhvr>
                                        <p:cTn id="32" dur="500"/>
                                        <p:tgtEl>
                                          <p:spTgt spid="121"/>
                                        </p:tgtEl>
                                      </p:cBhvr>
                                    </p:animEffect>
                                  </p:childTnLst>
                                </p:cTn>
                              </p:par>
                            </p:childTnLst>
                          </p:cTn>
                        </p:par>
                        <p:par>
                          <p:cTn id="33" fill="hold">
                            <p:stCondLst>
                              <p:cond delay="5000"/>
                            </p:stCondLst>
                            <p:childTnLst>
                              <p:par>
                                <p:cTn id="34" presetID="18" presetClass="entr" presetSubtype="6" fill="hold" nodeType="afterEffect">
                                  <p:stCondLst>
                                    <p:cond delay="0"/>
                                  </p:stCondLst>
                                  <p:childTnLst>
                                    <p:set>
                                      <p:cBhvr>
                                        <p:cTn id="35" dur="1" fill="hold">
                                          <p:stCondLst>
                                            <p:cond delay="0"/>
                                          </p:stCondLst>
                                        </p:cTn>
                                        <p:tgtEl>
                                          <p:spTgt spid="124"/>
                                        </p:tgtEl>
                                        <p:attrNameLst>
                                          <p:attrName>style.visibility</p:attrName>
                                        </p:attrNameLst>
                                      </p:cBhvr>
                                      <p:to>
                                        <p:strVal val="visible"/>
                                      </p:to>
                                    </p:set>
                                    <p:animEffect transition="in" filter="strips(downRight)">
                                      <p:cBhvr>
                                        <p:cTn id="36" dur="500"/>
                                        <p:tgtEl>
                                          <p:spTgt spid="124"/>
                                        </p:tgtEl>
                                      </p:cBhvr>
                                    </p:animEffect>
                                  </p:childTnLst>
                                </p:cTn>
                              </p:par>
                            </p:childTnLst>
                          </p:cTn>
                        </p:par>
                        <p:par>
                          <p:cTn id="37" fill="hold">
                            <p:stCondLst>
                              <p:cond delay="5500"/>
                            </p:stCondLst>
                            <p:childTnLst>
                              <p:par>
                                <p:cTn id="38" presetID="12" presetClass="entr" presetSubtype="4" fill="hold" grpId="0" nodeType="afterEffect">
                                  <p:stCondLst>
                                    <p:cond delay="500"/>
                                  </p:stCondLst>
                                  <p:childTnLst>
                                    <p:set>
                                      <p:cBhvr>
                                        <p:cTn id="39" dur="1" fill="hold">
                                          <p:stCondLst>
                                            <p:cond delay="0"/>
                                          </p:stCondLst>
                                        </p:cTn>
                                        <p:tgtEl>
                                          <p:spTgt spid="127"/>
                                        </p:tgtEl>
                                        <p:attrNameLst>
                                          <p:attrName>style.visibility</p:attrName>
                                        </p:attrNameLst>
                                      </p:cBhvr>
                                      <p:to>
                                        <p:strVal val="visible"/>
                                      </p:to>
                                    </p:set>
                                    <p:animEffect transition="in" filter="slide(fromBottom)">
                                      <p:cBhvr>
                                        <p:cTn id="40"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118" grpId="0" animBg="1"/>
      <p:bldP spid="127"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63" name="矩形 62"/>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65" name="图片 64"/>
          <p:cNvPicPr>
            <a:picLocks noChangeAspect="1"/>
          </p:cNvPicPr>
          <p:nvPr/>
        </p:nvPicPr>
        <p:blipFill>
          <a:blip r:embed="rId2"/>
          <a:stretch>
            <a:fillRect/>
          </a:stretch>
        </p:blipFill>
        <p:spPr>
          <a:xfrm>
            <a:off x="-8255" y="1034031"/>
            <a:ext cx="543560" cy="426085"/>
          </a:xfrm>
          <a:prstGeom prst="rect">
            <a:avLst/>
          </a:prstGeom>
        </p:spPr>
      </p:pic>
      <p:sp>
        <p:nvSpPr>
          <p:cNvPr id="66" name="L 形 65"/>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L 形 66"/>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920000" y="1658237"/>
            <a:ext cx="2119491"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DC-DC</a:t>
            </a:r>
            <a:r>
              <a:rPr lang="zh-CN" altLang="en-US" sz="2400" dirty="0" smtClean="0">
                <a:latin typeface="微软雅黑" panose="020B0503020204020204" pitchFamily="34" charset="-122"/>
                <a:ea typeface="微软雅黑" panose="020B0503020204020204" pitchFamily="34" charset="-122"/>
              </a:rPr>
              <a:t>转换器</a:t>
            </a:r>
            <a:endParaRPr lang="zh-CN" altLang="en-US" sz="2400" dirty="0">
              <a:latin typeface="微软雅黑" panose="020B0503020204020204" pitchFamily="34" charset="-122"/>
              <a:ea typeface="微软雅黑" panose="020B0503020204020204" pitchFamily="34" charset="-122"/>
            </a:endParaRPr>
          </a:p>
        </p:txBody>
      </p:sp>
      <p:sp>
        <p:nvSpPr>
          <p:cNvPr id="128" name="Rectangle 5"/>
          <p:cNvSpPr>
            <a:spLocks noChangeArrowheads="1"/>
          </p:cNvSpPr>
          <p:nvPr/>
        </p:nvSpPr>
        <p:spPr bwMode="auto">
          <a:xfrm>
            <a:off x="4380000" y="2398162"/>
            <a:ext cx="4914900" cy="3729038"/>
          </a:xfrm>
          <a:prstGeom prst="rect">
            <a:avLst/>
          </a:prstGeom>
          <a:solidFill>
            <a:srgbClr val="DDDDDD"/>
          </a:solidFill>
          <a:ln w="12700">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129" name="Text Box 6"/>
          <p:cNvSpPr txBox="1">
            <a:spLocks noChangeArrowheads="1"/>
          </p:cNvSpPr>
          <p:nvPr/>
        </p:nvSpPr>
        <p:spPr bwMode="auto">
          <a:xfrm>
            <a:off x="4435222" y="5289000"/>
            <a:ext cx="11865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b="1" i="1" dirty="0">
                <a:solidFill>
                  <a:srgbClr val="000000"/>
                </a:solidFill>
                <a:latin typeface="Arial" panose="020B0604020202020204" pitchFamily="34" charset="0"/>
                <a:ea typeface="黑体" panose="02010609060101010101" pitchFamily="49" charset="-122"/>
              </a:rPr>
              <a:t>DC </a:t>
            </a:r>
            <a:r>
              <a:rPr lang="en-US" altLang="zh-CN" b="1" i="1" dirty="0" smtClean="0">
                <a:solidFill>
                  <a:srgbClr val="000000"/>
                </a:solidFill>
                <a:latin typeface="Arial" panose="020B0604020202020204" pitchFamily="34" charset="0"/>
                <a:ea typeface="黑体" panose="02010609060101010101" pitchFamily="49" charset="-122"/>
              </a:rPr>
              <a:t>201.6V</a:t>
            </a:r>
            <a:endParaRPr lang="en-US" altLang="zh-CN" b="1" i="1" dirty="0">
              <a:solidFill>
                <a:srgbClr val="000000"/>
              </a:solidFill>
              <a:latin typeface="Arial" panose="020B0604020202020204" pitchFamily="34" charset="0"/>
              <a:ea typeface="黑体" panose="02010609060101010101" pitchFamily="49" charset="-122"/>
            </a:endParaRPr>
          </a:p>
        </p:txBody>
      </p:sp>
      <p:sp>
        <p:nvSpPr>
          <p:cNvPr id="130" name="Rectangle 7"/>
          <p:cNvSpPr>
            <a:spLocks noChangeArrowheads="1"/>
          </p:cNvSpPr>
          <p:nvPr/>
        </p:nvSpPr>
        <p:spPr bwMode="auto">
          <a:xfrm>
            <a:off x="5637300" y="4160287"/>
            <a:ext cx="3429000" cy="1719263"/>
          </a:xfrm>
          <a:prstGeom prst="rect">
            <a:avLst/>
          </a:prstGeom>
          <a:solidFill>
            <a:srgbClr val="99FFCC"/>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131" name="Text Box 8"/>
          <p:cNvSpPr txBox="1">
            <a:spLocks noChangeArrowheads="1"/>
          </p:cNvSpPr>
          <p:nvPr/>
        </p:nvSpPr>
        <p:spPr bwMode="auto">
          <a:xfrm>
            <a:off x="6434225" y="4179337"/>
            <a:ext cx="18526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800" b="1">
                <a:solidFill>
                  <a:srgbClr val="000000"/>
                </a:solidFill>
                <a:latin typeface="Arial" panose="020B0604020202020204" pitchFamily="34" charset="0"/>
                <a:ea typeface="黑体" panose="02010609060101010101" pitchFamily="49" charset="-122"/>
              </a:rPr>
              <a:t>DC – DC </a:t>
            </a:r>
            <a:r>
              <a:rPr lang="zh-CN" altLang="en-US" sz="1800" b="1">
                <a:solidFill>
                  <a:srgbClr val="000000"/>
                </a:solidFill>
                <a:latin typeface="Arial" panose="020B0604020202020204" pitchFamily="34" charset="0"/>
                <a:ea typeface="黑体" panose="02010609060101010101" pitchFamily="49" charset="-122"/>
              </a:rPr>
              <a:t>转换器</a:t>
            </a:r>
          </a:p>
        </p:txBody>
      </p:sp>
      <p:sp>
        <p:nvSpPr>
          <p:cNvPr id="132" name="Line 9"/>
          <p:cNvSpPr>
            <a:spLocks noChangeShapeType="1"/>
          </p:cNvSpPr>
          <p:nvPr/>
        </p:nvSpPr>
        <p:spPr bwMode="auto">
          <a:xfrm>
            <a:off x="4837200" y="5244550"/>
            <a:ext cx="1028700" cy="0"/>
          </a:xfrm>
          <a:prstGeom prst="line">
            <a:avLst/>
          </a:prstGeom>
          <a:noFill/>
          <a:ln w="762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3" name="Text Box 10"/>
          <p:cNvSpPr txBox="1">
            <a:spLocks noChangeArrowheads="1"/>
          </p:cNvSpPr>
          <p:nvPr/>
        </p:nvSpPr>
        <p:spPr bwMode="auto">
          <a:xfrm>
            <a:off x="7021600" y="1964775"/>
            <a:ext cx="2292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800" b="1" dirty="0" smtClean="0">
                <a:solidFill>
                  <a:srgbClr val="5F5F5F"/>
                </a:solidFill>
                <a:latin typeface="Arial" panose="020B0604020202020204" pitchFamily="34" charset="0"/>
                <a:ea typeface="黑体" panose="02010609060101010101" pitchFamily="49" charset="-122"/>
              </a:rPr>
              <a:t>变频器总成</a:t>
            </a:r>
            <a:endParaRPr lang="en-US" altLang="zh-CN" sz="1800" b="1" dirty="0">
              <a:solidFill>
                <a:srgbClr val="5F5F5F"/>
              </a:solidFill>
              <a:latin typeface="Arial" panose="020B0604020202020204" pitchFamily="34" charset="0"/>
              <a:ea typeface="黑体" panose="02010609060101010101" pitchFamily="49" charset="-122"/>
            </a:endParaRPr>
          </a:p>
        </p:txBody>
      </p:sp>
      <p:sp>
        <p:nvSpPr>
          <p:cNvPr id="134" name="Rectangle 11"/>
          <p:cNvSpPr>
            <a:spLocks noChangeArrowheads="1"/>
          </p:cNvSpPr>
          <p:nvPr/>
        </p:nvSpPr>
        <p:spPr bwMode="auto">
          <a:xfrm>
            <a:off x="10126750" y="5593800"/>
            <a:ext cx="1187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b="1">
                <a:solidFill>
                  <a:srgbClr val="000000"/>
                </a:solidFill>
                <a:latin typeface="Arial" panose="020B0604020202020204" pitchFamily="34" charset="0"/>
                <a:ea typeface="黑体" panose="02010609060101010101" pitchFamily="49" charset="-122"/>
              </a:rPr>
              <a:t>辅助电池</a:t>
            </a:r>
          </a:p>
        </p:txBody>
      </p:sp>
      <p:sp>
        <p:nvSpPr>
          <p:cNvPr id="135" name="Line 12"/>
          <p:cNvSpPr>
            <a:spLocks noChangeShapeType="1"/>
          </p:cNvSpPr>
          <p:nvPr/>
        </p:nvSpPr>
        <p:spPr bwMode="auto">
          <a:xfrm>
            <a:off x="8913900" y="5212800"/>
            <a:ext cx="1409700"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6" name="Line 13"/>
          <p:cNvSpPr>
            <a:spLocks noChangeShapeType="1"/>
          </p:cNvSpPr>
          <p:nvPr/>
        </p:nvSpPr>
        <p:spPr bwMode="auto">
          <a:xfrm>
            <a:off x="7936000" y="5225500"/>
            <a:ext cx="458787"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7" name="Line 14"/>
          <p:cNvSpPr>
            <a:spLocks noChangeShapeType="1"/>
          </p:cNvSpPr>
          <p:nvPr/>
        </p:nvSpPr>
        <p:spPr bwMode="auto">
          <a:xfrm>
            <a:off x="6337387" y="5225500"/>
            <a:ext cx="336550"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8" name="Line 15"/>
          <p:cNvSpPr>
            <a:spLocks noChangeShapeType="1"/>
          </p:cNvSpPr>
          <p:nvPr/>
        </p:nvSpPr>
        <p:spPr bwMode="auto">
          <a:xfrm flipV="1">
            <a:off x="4837200" y="3107775"/>
            <a:ext cx="0" cy="2179637"/>
          </a:xfrm>
          <a:prstGeom prst="line">
            <a:avLst/>
          </a:prstGeom>
          <a:noFill/>
          <a:ln w="762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9" name="Text Box 16"/>
          <p:cNvSpPr txBox="1">
            <a:spLocks noChangeArrowheads="1"/>
          </p:cNvSpPr>
          <p:nvPr/>
        </p:nvSpPr>
        <p:spPr bwMode="auto">
          <a:xfrm>
            <a:off x="9326650" y="4893712"/>
            <a:ext cx="8937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b="1" i="1">
                <a:solidFill>
                  <a:srgbClr val="000000"/>
                </a:solidFill>
                <a:latin typeface="Arial" panose="020B0604020202020204" pitchFamily="34" charset="0"/>
                <a:ea typeface="黑体" panose="02010609060101010101" pitchFamily="49" charset="-122"/>
              </a:rPr>
              <a:t>DC 14V</a:t>
            </a:r>
          </a:p>
        </p:txBody>
      </p:sp>
      <p:sp>
        <p:nvSpPr>
          <p:cNvPr id="140" name="Text Box 17"/>
          <p:cNvSpPr txBox="1">
            <a:spLocks noChangeArrowheads="1"/>
          </p:cNvSpPr>
          <p:nvPr/>
        </p:nvSpPr>
        <p:spPr bwMode="auto">
          <a:xfrm>
            <a:off x="5805575" y="4750837"/>
            <a:ext cx="517525" cy="923925"/>
          </a:xfrm>
          <a:prstGeom prst="rect">
            <a:avLst/>
          </a:prstGeom>
          <a:solidFill>
            <a:srgbClr val="FFFF99"/>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800" b="1">
                <a:solidFill>
                  <a:srgbClr val="000000"/>
                </a:solidFill>
                <a:latin typeface="Arial" panose="020B0604020202020204" pitchFamily="34" charset="0"/>
                <a:ea typeface="黑体" panose="02010609060101010101" pitchFamily="49" charset="-122"/>
              </a:rPr>
              <a:t>DC</a:t>
            </a:r>
          </a:p>
          <a:p>
            <a:pPr algn="ctr" eaLnBrk="1" hangingPunct="1"/>
            <a:r>
              <a:rPr lang="en-US" altLang="zh-CN" sz="1800" b="1">
                <a:solidFill>
                  <a:srgbClr val="000000"/>
                </a:solidFill>
                <a:latin typeface="Arial" panose="020B0604020202020204" pitchFamily="34" charset="0"/>
                <a:ea typeface="黑体" panose="02010609060101010101" pitchFamily="49" charset="-122"/>
                <a:sym typeface="Symbol" panose="05050102010706020507" pitchFamily="18" charset="2"/>
              </a:rPr>
              <a:t></a:t>
            </a:r>
            <a:endParaRPr lang="en-US" altLang="zh-CN" sz="1800" b="1">
              <a:solidFill>
                <a:srgbClr val="000000"/>
              </a:solidFill>
              <a:latin typeface="Arial" panose="020B0604020202020204" pitchFamily="34" charset="0"/>
              <a:ea typeface="黑体" panose="02010609060101010101" pitchFamily="49" charset="-122"/>
            </a:endParaRPr>
          </a:p>
          <a:p>
            <a:pPr algn="ctr" eaLnBrk="1" hangingPunct="1"/>
            <a:r>
              <a:rPr lang="en-US" altLang="zh-CN" sz="1800" b="1">
                <a:solidFill>
                  <a:srgbClr val="000000"/>
                </a:solidFill>
                <a:latin typeface="Arial" panose="020B0604020202020204" pitchFamily="34" charset="0"/>
                <a:ea typeface="黑体" panose="02010609060101010101" pitchFamily="49" charset="-122"/>
              </a:rPr>
              <a:t>AC</a:t>
            </a:r>
          </a:p>
        </p:txBody>
      </p:sp>
      <p:sp>
        <p:nvSpPr>
          <p:cNvPr id="141" name="Text Box 18"/>
          <p:cNvSpPr txBox="1">
            <a:spLocks noChangeArrowheads="1"/>
          </p:cNvSpPr>
          <p:nvPr/>
        </p:nvSpPr>
        <p:spPr bwMode="auto">
          <a:xfrm>
            <a:off x="6715212" y="4750837"/>
            <a:ext cx="1314450" cy="923925"/>
          </a:xfrm>
          <a:prstGeom prst="rect">
            <a:avLst/>
          </a:prstGeom>
          <a:solidFill>
            <a:srgbClr val="FFFF99"/>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800" b="1">
                <a:solidFill>
                  <a:srgbClr val="000000"/>
                </a:solidFill>
                <a:latin typeface="Arial" panose="020B0604020202020204" pitchFamily="34" charset="0"/>
                <a:ea typeface="黑体" panose="02010609060101010101" pitchFamily="49" charset="-122"/>
              </a:rPr>
              <a:t>AC 201.6V</a:t>
            </a:r>
          </a:p>
          <a:p>
            <a:pPr algn="ctr" eaLnBrk="1" hangingPunct="1"/>
            <a:r>
              <a:rPr lang="en-US" altLang="zh-CN" sz="1800" b="1">
                <a:solidFill>
                  <a:srgbClr val="000000"/>
                </a:solidFill>
                <a:latin typeface="Arial" panose="020B0604020202020204" pitchFamily="34" charset="0"/>
                <a:ea typeface="黑体" panose="02010609060101010101" pitchFamily="49" charset="-122"/>
                <a:sym typeface="Symbol" panose="05050102010706020507" pitchFamily="18" charset="2"/>
              </a:rPr>
              <a:t></a:t>
            </a:r>
            <a:endParaRPr lang="en-US" altLang="zh-CN" sz="1800" b="1">
              <a:solidFill>
                <a:srgbClr val="000000"/>
              </a:solidFill>
              <a:latin typeface="Arial" panose="020B0604020202020204" pitchFamily="34" charset="0"/>
              <a:ea typeface="黑体" panose="02010609060101010101" pitchFamily="49" charset="-122"/>
            </a:endParaRPr>
          </a:p>
          <a:p>
            <a:pPr algn="ctr" eaLnBrk="1" hangingPunct="1"/>
            <a:r>
              <a:rPr lang="en-US" altLang="zh-CN" sz="1800" b="1">
                <a:solidFill>
                  <a:srgbClr val="000000"/>
                </a:solidFill>
                <a:latin typeface="Arial" panose="020B0604020202020204" pitchFamily="34" charset="0"/>
                <a:ea typeface="黑体" panose="02010609060101010101" pitchFamily="49" charset="-122"/>
              </a:rPr>
              <a:t>AC 14V</a:t>
            </a:r>
          </a:p>
        </p:txBody>
      </p:sp>
      <p:sp>
        <p:nvSpPr>
          <p:cNvPr id="142" name="Text Box 19"/>
          <p:cNvSpPr txBox="1">
            <a:spLocks noChangeArrowheads="1"/>
          </p:cNvSpPr>
          <p:nvPr/>
        </p:nvSpPr>
        <p:spPr bwMode="auto">
          <a:xfrm>
            <a:off x="8380500" y="4750837"/>
            <a:ext cx="517525" cy="923925"/>
          </a:xfrm>
          <a:prstGeom prst="rect">
            <a:avLst/>
          </a:prstGeom>
          <a:solidFill>
            <a:srgbClr val="FFFF99"/>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800" b="1">
                <a:solidFill>
                  <a:srgbClr val="000000"/>
                </a:solidFill>
                <a:latin typeface="Arial" panose="020B0604020202020204" pitchFamily="34" charset="0"/>
                <a:ea typeface="黑体" panose="02010609060101010101" pitchFamily="49" charset="-122"/>
              </a:rPr>
              <a:t>AC</a:t>
            </a:r>
          </a:p>
          <a:p>
            <a:pPr algn="ctr" eaLnBrk="1" hangingPunct="1"/>
            <a:r>
              <a:rPr lang="en-US" altLang="zh-CN" sz="1800" b="1">
                <a:solidFill>
                  <a:srgbClr val="000000"/>
                </a:solidFill>
                <a:latin typeface="Arial" panose="020B0604020202020204" pitchFamily="34" charset="0"/>
                <a:ea typeface="黑体" panose="02010609060101010101" pitchFamily="49" charset="-122"/>
                <a:sym typeface="Symbol" panose="05050102010706020507" pitchFamily="18" charset="2"/>
              </a:rPr>
              <a:t></a:t>
            </a:r>
            <a:endParaRPr lang="en-US" altLang="zh-CN" sz="1800" b="1">
              <a:solidFill>
                <a:srgbClr val="000000"/>
              </a:solidFill>
              <a:latin typeface="Arial" panose="020B0604020202020204" pitchFamily="34" charset="0"/>
              <a:ea typeface="黑体" panose="02010609060101010101" pitchFamily="49" charset="-122"/>
            </a:endParaRPr>
          </a:p>
          <a:p>
            <a:pPr algn="ctr" eaLnBrk="1" hangingPunct="1"/>
            <a:r>
              <a:rPr lang="en-US" altLang="zh-CN" sz="1800" b="1">
                <a:solidFill>
                  <a:srgbClr val="000000"/>
                </a:solidFill>
                <a:latin typeface="Arial" panose="020B0604020202020204" pitchFamily="34" charset="0"/>
                <a:ea typeface="黑体" panose="02010609060101010101" pitchFamily="49" charset="-122"/>
              </a:rPr>
              <a:t>DC</a:t>
            </a:r>
          </a:p>
        </p:txBody>
      </p:sp>
      <p:pic>
        <p:nvPicPr>
          <p:cNvPr id="143" name="Picture 20" descr="battery"/>
          <p:cNvPicPr>
            <a:picLocks noChangeAspect="1" noChangeArrowheads="1"/>
          </p:cNvPicPr>
          <p:nvPr/>
        </p:nvPicPr>
        <p:blipFill>
          <a:blip r:embed="rId3">
            <a:lum bright="8000" contrast="4000"/>
            <a:extLst>
              <a:ext uri="{28A0092B-C50C-407E-A947-70E740481C1C}">
                <a14:useLocalDpi xmlns:a14="http://schemas.microsoft.com/office/drawing/2010/main" val="0"/>
              </a:ext>
            </a:extLst>
          </a:blip>
          <a:srcRect/>
          <a:stretch>
            <a:fillRect/>
          </a:stretch>
        </p:blipFill>
        <p:spPr bwMode="auto">
          <a:xfrm>
            <a:off x="10349000" y="4784175"/>
            <a:ext cx="833437"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Freeform 21"/>
          <p:cNvSpPr>
            <a:spLocks/>
          </p:cNvSpPr>
          <p:nvPr/>
        </p:nvSpPr>
        <p:spPr bwMode="auto">
          <a:xfrm>
            <a:off x="8871037" y="3258587"/>
            <a:ext cx="1122363" cy="338138"/>
          </a:xfrm>
          <a:custGeom>
            <a:avLst/>
            <a:gdLst>
              <a:gd name="T0" fmla="*/ 2147483646 w 707"/>
              <a:gd name="T1" fmla="*/ 2147483646 h 357"/>
              <a:gd name="T2" fmla="*/ 2147483646 w 707"/>
              <a:gd name="T3" fmla="*/ 2147483646 h 357"/>
              <a:gd name="T4" fmla="*/ 2147483646 w 707"/>
              <a:gd name="T5" fmla="*/ 0 h 357"/>
              <a:gd name="T6" fmla="*/ 0 w 707"/>
              <a:gd name="T7" fmla="*/ 0 h 3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7" h="357">
                <a:moveTo>
                  <a:pt x="707" y="355"/>
                </a:moveTo>
                <a:lnTo>
                  <a:pt x="375" y="357"/>
                </a:lnTo>
                <a:lnTo>
                  <a:pt x="375" y="0"/>
                </a:lnTo>
                <a:lnTo>
                  <a:pt x="0" y="0"/>
                </a:lnTo>
              </a:path>
            </a:pathLst>
          </a:custGeom>
          <a:noFill/>
          <a:ln w="76200" cap="flat"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5" name="Freeform 22"/>
          <p:cNvSpPr>
            <a:spLocks/>
          </p:cNvSpPr>
          <p:nvPr/>
        </p:nvSpPr>
        <p:spPr bwMode="auto">
          <a:xfrm>
            <a:off x="8871037" y="2818850"/>
            <a:ext cx="1119188" cy="339725"/>
          </a:xfrm>
          <a:custGeom>
            <a:avLst/>
            <a:gdLst>
              <a:gd name="T0" fmla="*/ 2147483646 w 705"/>
              <a:gd name="T1" fmla="*/ 0 h 288"/>
              <a:gd name="T2" fmla="*/ 2147483646 w 705"/>
              <a:gd name="T3" fmla="*/ 0 h 288"/>
              <a:gd name="T4" fmla="*/ 2147483646 w 705"/>
              <a:gd name="T5" fmla="*/ 2147483646 h 288"/>
              <a:gd name="T6" fmla="*/ 0 w 705"/>
              <a:gd name="T7" fmla="*/ 2147483646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5" h="288">
                <a:moveTo>
                  <a:pt x="705" y="0"/>
                </a:moveTo>
                <a:lnTo>
                  <a:pt x="375" y="0"/>
                </a:lnTo>
                <a:lnTo>
                  <a:pt x="375" y="288"/>
                </a:lnTo>
                <a:lnTo>
                  <a:pt x="0" y="288"/>
                </a:lnTo>
              </a:path>
            </a:pathLst>
          </a:custGeom>
          <a:noFill/>
          <a:ln w="76200" cap="flat"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6" name="Text Box 29"/>
          <p:cNvSpPr txBox="1">
            <a:spLocks noChangeArrowheads="1"/>
          </p:cNvSpPr>
          <p:nvPr/>
        </p:nvSpPr>
        <p:spPr bwMode="auto">
          <a:xfrm>
            <a:off x="2856000" y="239022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rgbClr val="000000"/>
                </a:solidFill>
              </a:rPr>
              <a:t>HV</a:t>
            </a:r>
            <a:r>
              <a:rPr lang="zh-CN" altLang="en-US">
                <a:solidFill>
                  <a:srgbClr val="000000"/>
                </a:solidFill>
              </a:rPr>
              <a:t>电池</a:t>
            </a:r>
          </a:p>
        </p:txBody>
      </p:sp>
      <p:sp>
        <p:nvSpPr>
          <p:cNvPr id="147" name="Text Box 30"/>
          <p:cNvSpPr txBox="1">
            <a:spLocks noChangeArrowheads="1"/>
          </p:cNvSpPr>
          <p:nvPr/>
        </p:nvSpPr>
        <p:spPr bwMode="auto">
          <a:xfrm>
            <a:off x="7936000" y="2710900"/>
            <a:ext cx="1143000" cy="854075"/>
          </a:xfrm>
          <a:prstGeom prst="rect">
            <a:avLst/>
          </a:prstGeom>
          <a:solidFill>
            <a:srgbClr val="99FFCC"/>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b="1">
              <a:solidFill>
                <a:srgbClr val="000000"/>
              </a:solidFill>
              <a:latin typeface="Arial" panose="020B0604020202020204" pitchFamily="34" charset="0"/>
              <a:ea typeface="黑体" panose="02010609060101010101" pitchFamily="49" charset="-122"/>
            </a:endParaRPr>
          </a:p>
          <a:p>
            <a:pPr algn="ctr" eaLnBrk="1" hangingPunct="1"/>
            <a:r>
              <a:rPr lang="zh-CN" altLang="en-US" b="1">
                <a:solidFill>
                  <a:srgbClr val="000000"/>
                </a:solidFill>
                <a:latin typeface="Arial" panose="020B0604020202020204" pitchFamily="34" charset="0"/>
                <a:ea typeface="黑体" panose="02010609060101010101" pitchFamily="49" charset="-122"/>
              </a:rPr>
              <a:t>变频器</a:t>
            </a:r>
          </a:p>
          <a:p>
            <a:pPr algn="ctr" eaLnBrk="1" hangingPunct="1"/>
            <a:endParaRPr lang="zh-CN" altLang="en-US" b="1">
              <a:solidFill>
                <a:srgbClr val="000000"/>
              </a:solidFill>
              <a:latin typeface="Arial" panose="020B0604020202020204" pitchFamily="34" charset="0"/>
              <a:ea typeface="黑体" panose="02010609060101010101" pitchFamily="49" charset="-122"/>
            </a:endParaRPr>
          </a:p>
        </p:txBody>
      </p:sp>
      <p:sp>
        <p:nvSpPr>
          <p:cNvPr id="148" name="Line 31"/>
          <p:cNvSpPr>
            <a:spLocks noChangeShapeType="1"/>
          </p:cNvSpPr>
          <p:nvPr/>
        </p:nvSpPr>
        <p:spPr bwMode="auto">
          <a:xfrm>
            <a:off x="3999000" y="3107775"/>
            <a:ext cx="3937000" cy="0"/>
          </a:xfrm>
          <a:prstGeom prst="line">
            <a:avLst/>
          </a:prstGeom>
          <a:noFill/>
          <a:ln w="762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9" name="Text Box 32"/>
          <p:cNvSpPr txBox="1">
            <a:spLocks noChangeArrowheads="1"/>
          </p:cNvSpPr>
          <p:nvPr/>
        </p:nvSpPr>
        <p:spPr bwMode="auto">
          <a:xfrm>
            <a:off x="5650000" y="2682325"/>
            <a:ext cx="1143000" cy="584200"/>
          </a:xfrm>
          <a:prstGeom prst="rect">
            <a:avLst/>
          </a:prstGeom>
          <a:solidFill>
            <a:srgbClr val="99FFCC"/>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b="1">
                <a:solidFill>
                  <a:srgbClr val="000000"/>
                </a:solidFill>
                <a:latin typeface="Arial" panose="020B0604020202020204" pitchFamily="34" charset="0"/>
                <a:ea typeface="黑体" panose="02010609060101010101" pitchFamily="49" charset="-122"/>
              </a:rPr>
              <a:t>可变电压系统</a:t>
            </a:r>
          </a:p>
        </p:txBody>
      </p:sp>
      <p:sp>
        <p:nvSpPr>
          <p:cNvPr id="150" name="Line 33"/>
          <p:cNvSpPr>
            <a:spLocks noChangeShapeType="1"/>
          </p:cNvSpPr>
          <p:nvPr/>
        </p:nvSpPr>
        <p:spPr bwMode="auto">
          <a:xfrm>
            <a:off x="4989600" y="3945975"/>
            <a:ext cx="0" cy="4572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1" name="Freeform 34"/>
          <p:cNvSpPr>
            <a:spLocks/>
          </p:cNvSpPr>
          <p:nvPr/>
        </p:nvSpPr>
        <p:spPr bwMode="auto">
          <a:xfrm>
            <a:off x="4992775" y="3169687"/>
            <a:ext cx="328612" cy="338138"/>
          </a:xfrm>
          <a:custGeom>
            <a:avLst/>
            <a:gdLst>
              <a:gd name="T0" fmla="*/ 2147483646 w 207"/>
              <a:gd name="T1" fmla="*/ 0 h 157"/>
              <a:gd name="T2" fmla="*/ 2147483646 w 207"/>
              <a:gd name="T3" fmla="*/ 0 h 157"/>
              <a:gd name="T4" fmla="*/ 0 w 207"/>
              <a:gd name="T5" fmla="*/ 2147483646 h 157"/>
              <a:gd name="T6" fmla="*/ 0 w 207"/>
              <a:gd name="T7" fmla="*/ 2147483646 h 1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 h="157">
                <a:moveTo>
                  <a:pt x="207" y="0"/>
                </a:moveTo>
                <a:lnTo>
                  <a:pt x="30" y="0"/>
                </a:lnTo>
                <a:lnTo>
                  <a:pt x="0" y="19"/>
                </a:lnTo>
                <a:lnTo>
                  <a:pt x="0" y="157"/>
                </a:lnTo>
              </a:path>
            </a:pathLst>
          </a:custGeom>
          <a:noFill/>
          <a:ln w="3810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2" name="Freeform 35"/>
          <p:cNvSpPr>
            <a:spLocks/>
          </p:cNvSpPr>
          <p:nvPr/>
        </p:nvSpPr>
        <p:spPr bwMode="auto">
          <a:xfrm flipH="1">
            <a:off x="4357775" y="3169687"/>
            <a:ext cx="328612" cy="338138"/>
          </a:xfrm>
          <a:custGeom>
            <a:avLst/>
            <a:gdLst>
              <a:gd name="T0" fmla="*/ 2147483646 w 207"/>
              <a:gd name="T1" fmla="*/ 0 h 157"/>
              <a:gd name="T2" fmla="*/ 2147483646 w 207"/>
              <a:gd name="T3" fmla="*/ 0 h 157"/>
              <a:gd name="T4" fmla="*/ 0 w 207"/>
              <a:gd name="T5" fmla="*/ 2147483646 h 157"/>
              <a:gd name="T6" fmla="*/ 0 w 207"/>
              <a:gd name="T7" fmla="*/ 2147483646 h 1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 h="157">
                <a:moveTo>
                  <a:pt x="207" y="0"/>
                </a:moveTo>
                <a:lnTo>
                  <a:pt x="30" y="0"/>
                </a:lnTo>
                <a:lnTo>
                  <a:pt x="0" y="19"/>
                </a:lnTo>
                <a:lnTo>
                  <a:pt x="0" y="157"/>
                </a:lnTo>
              </a:path>
            </a:pathLst>
          </a:custGeom>
          <a:noFill/>
          <a:ln w="3810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3" name="Line 36"/>
          <p:cNvSpPr>
            <a:spLocks noChangeShapeType="1"/>
          </p:cNvSpPr>
          <p:nvPr/>
        </p:nvSpPr>
        <p:spPr bwMode="auto">
          <a:xfrm>
            <a:off x="5062625" y="5103262"/>
            <a:ext cx="393700"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pic>
        <p:nvPicPr>
          <p:cNvPr id="154" name="Picture 37" descr="HVbat_c_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400" y="2726775"/>
            <a:ext cx="12954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Line 38"/>
          <p:cNvSpPr>
            <a:spLocks noChangeShapeType="1"/>
          </p:cNvSpPr>
          <p:nvPr/>
        </p:nvSpPr>
        <p:spPr bwMode="auto">
          <a:xfrm>
            <a:off x="9714000" y="5217562"/>
            <a:ext cx="0" cy="1066800"/>
          </a:xfrm>
          <a:prstGeom prst="line">
            <a:avLst/>
          </a:prstGeom>
          <a:noFill/>
          <a:ln w="38100">
            <a:solidFill>
              <a:srgbClr val="00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6" name="Rectangle 39"/>
          <p:cNvSpPr>
            <a:spLocks noChangeArrowheads="1"/>
          </p:cNvSpPr>
          <p:nvPr/>
        </p:nvSpPr>
        <p:spPr bwMode="auto">
          <a:xfrm>
            <a:off x="8853575" y="6231975"/>
            <a:ext cx="17081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b="1">
                <a:solidFill>
                  <a:srgbClr val="000000"/>
                </a:solidFill>
                <a:latin typeface="Arial" panose="020B0604020202020204" pitchFamily="34" charset="0"/>
                <a:ea typeface="黑体" panose="02010609060101010101" pitchFamily="49" charset="-122"/>
              </a:rPr>
              <a:t>12V </a:t>
            </a:r>
            <a:r>
              <a:rPr lang="zh-CN" altLang="en-US" b="1">
                <a:solidFill>
                  <a:srgbClr val="000000"/>
                </a:solidFill>
                <a:latin typeface="Arial" panose="020B0604020202020204" pitchFamily="34" charset="0"/>
                <a:ea typeface="黑体" panose="02010609060101010101" pitchFamily="49" charset="-122"/>
              </a:rPr>
              <a:t>电压系统 </a:t>
            </a:r>
            <a:r>
              <a:rPr lang="en-US" altLang="zh-CN" b="1">
                <a:solidFill>
                  <a:srgbClr val="000000"/>
                </a:solidFill>
                <a:latin typeface="Arial" panose="020B0604020202020204" pitchFamily="34" charset="0"/>
                <a:ea typeface="黑体" panose="02010609060101010101" pitchFamily="49" charset="-122"/>
              </a:rPr>
              <a:t>(ECU </a:t>
            </a:r>
            <a:r>
              <a:rPr lang="zh-CN" altLang="en-US" b="1">
                <a:solidFill>
                  <a:srgbClr val="000000"/>
                </a:solidFill>
                <a:latin typeface="Arial" panose="020B0604020202020204" pitchFamily="34" charset="0"/>
                <a:ea typeface="黑体" panose="02010609060101010101" pitchFamily="49" charset="-122"/>
              </a:rPr>
              <a:t>等</a:t>
            </a:r>
            <a:r>
              <a:rPr lang="en-US" altLang="zh-CN" b="1">
                <a:solidFill>
                  <a:srgbClr val="000000"/>
                </a:solidFill>
                <a:latin typeface="Arial" panose="020B0604020202020204" pitchFamily="34" charset="0"/>
                <a:ea typeface="黑体" panose="02010609060101010101" pitchFamily="49" charset="-122"/>
              </a:rPr>
              <a:t>.)</a:t>
            </a:r>
          </a:p>
        </p:txBody>
      </p:sp>
      <p:sp>
        <p:nvSpPr>
          <p:cNvPr id="157" name="Oval 24"/>
          <p:cNvSpPr>
            <a:spLocks noChangeArrowheads="1"/>
          </p:cNvSpPr>
          <p:nvPr/>
        </p:nvSpPr>
        <p:spPr bwMode="auto">
          <a:xfrm>
            <a:off x="9887037" y="3317325"/>
            <a:ext cx="554038" cy="576262"/>
          </a:xfrm>
          <a:prstGeom prst="ellipse">
            <a:avLst/>
          </a:prstGeom>
          <a:solidFill>
            <a:srgbClr val="FF99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158" name="Text Box 28"/>
          <p:cNvSpPr txBox="1">
            <a:spLocks noChangeArrowheads="1"/>
          </p:cNvSpPr>
          <p:nvPr/>
        </p:nvSpPr>
        <p:spPr bwMode="auto">
          <a:xfrm>
            <a:off x="9777500" y="3434800"/>
            <a:ext cx="736600" cy="30480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400">
                <a:solidFill>
                  <a:srgbClr val="000000"/>
                </a:solidFill>
              </a:rPr>
              <a:t>MG2</a:t>
            </a:r>
          </a:p>
        </p:txBody>
      </p:sp>
      <p:sp>
        <p:nvSpPr>
          <p:cNvPr id="159" name="Oval 24"/>
          <p:cNvSpPr>
            <a:spLocks noChangeArrowheads="1"/>
          </p:cNvSpPr>
          <p:nvPr/>
        </p:nvSpPr>
        <p:spPr bwMode="auto">
          <a:xfrm>
            <a:off x="9887037" y="2606125"/>
            <a:ext cx="554038" cy="576262"/>
          </a:xfrm>
          <a:prstGeom prst="ellipse">
            <a:avLst/>
          </a:prstGeom>
          <a:solidFill>
            <a:srgbClr val="FF99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160" name="Text Box 25"/>
          <p:cNvSpPr txBox="1">
            <a:spLocks noChangeArrowheads="1"/>
          </p:cNvSpPr>
          <p:nvPr/>
        </p:nvSpPr>
        <p:spPr bwMode="auto">
          <a:xfrm>
            <a:off x="9764800" y="2734712"/>
            <a:ext cx="762000" cy="30480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400" dirty="0">
                <a:solidFill>
                  <a:srgbClr val="000000"/>
                </a:solidFill>
              </a:rPr>
              <a:t>MG1</a:t>
            </a:r>
          </a:p>
        </p:txBody>
      </p:sp>
    </p:spTree>
    <p:extLst>
      <p:ext uri="{BB962C8B-B14F-4D97-AF65-F5344CB8AC3E}">
        <p14:creationId xmlns:p14="http://schemas.microsoft.com/office/powerpoint/2010/main" val="4030264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63" name="矩形 62"/>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65" name="图片 64"/>
          <p:cNvPicPr>
            <a:picLocks noChangeAspect="1"/>
          </p:cNvPicPr>
          <p:nvPr/>
        </p:nvPicPr>
        <p:blipFill>
          <a:blip r:embed="rId2"/>
          <a:stretch>
            <a:fillRect/>
          </a:stretch>
        </p:blipFill>
        <p:spPr>
          <a:xfrm>
            <a:off x="-8255" y="1034031"/>
            <a:ext cx="543560" cy="426085"/>
          </a:xfrm>
          <a:prstGeom prst="rect">
            <a:avLst/>
          </a:prstGeom>
        </p:spPr>
      </p:pic>
      <p:sp>
        <p:nvSpPr>
          <p:cNvPr id="66" name="L 形 65"/>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L 形 66"/>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920000" y="1658237"/>
            <a:ext cx="2119491"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DC-DC</a:t>
            </a:r>
            <a:r>
              <a:rPr lang="zh-CN" altLang="en-US" sz="2400" dirty="0" smtClean="0">
                <a:latin typeface="微软雅黑" panose="020B0503020204020204" pitchFamily="34" charset="-122"/>
                <a:ea typeface="微软雅黑" panose="020B0503020204020204" pitchFamily="34" charset="-122"/>
              </a:rPr>
              <a:t>转换器</a:t>
            </a:r>
            <a:endParaRPr lang="zh-CN" altLang="en-US" sz="2400" dirty="0">
              <a:latin typeface="微软雅黑" panose="020B0503020204020204" pitchFamily="34" charset="-122"/>
              <a:ea typeface="微软雅黑" panose="020B0503020204020204" pitchFamily="34" charset="-122"/>
            </a:endParaRPr>
          </a:p>
        </p:txBody>
      </p:sp>
      <p:sp>
        <p:nvSpPr>
          <p:cNvPr id="42" name="Rectangle 4" descr="Newsprint"/>
          <p:cNvSpPr>
            <a:spLocks noChangeArrowheads="1"/>
          </p:cNvSpPr>
          <p:nvPr/>
        </p:nvSpPr>
        <p:spPr bwMode="auto">
          <a:xfrm>
            <a:off x="3135313" y="2170113"/>
            <a:ext cx="8382000" cy="4572000"/>
          </a:xfrm>
          <a:prstGeom prst="rect">
            <a:avLst/>
          </a:prstGeom>
          <a:blipFill dpi="0" rotWithShape="0">
            <a:blip r:embed="rId3"/>
            <a:srcRect/>
            <a:tile tx="0" ty="0" sx="100000" sy="100000" flip="none" algn="tl"/>
          </a:blipFill>
          <a:ln>
            <a:noFill/>
          </a:ln>
          <a:effectLst>
            <a:outerShdw dist="81320" dir="3080412" algn="ctr" rotWithShape="0">
              <a:schemeClr val="bg2"/>
            </a:outerShdw>
          </a:effectLst>
          <a:extLst>
            <a:ext uri="{91240B29-F687-4F45-9708-019B960494DF}">
              <a14:hiddenLine xmlns:a14="http://schemas.microsoft.com/office/drawing/2010/main" w="101600">
                <a:solidFill>
                  <a:schemeClr val="folHlink"/>
                </a:solidFill>
                <a:miter lim="800000"/>
                <a:headEnd/>
                <a:tailEnd/>
              </a14:hiddenLine>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43" name="Rectangle 5"/>
          <p:cNvSpPr>
            <a:spLocks noChangeArrowheads="1"/>
          </p:cNvSpPr>
          <p:nvPr/>
        </p:nvSpPr>
        <p:spPr bwMode="auto">
          <a:xfrm>
            <a:off x="3973513" y="2779713"/>
            <a:ext cx="6324600" cy="3705225"/>
          </a:xfrm>
          <a:prstGeom prst="rect">
            <a:avLst/>
          </a:prstGeom>
          <a:solidFill>
            <a:srgbClr val="99FFCC"/>
          </a:solidFill>
          <a:ln w="38100">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44" name="Text Box 6"/>
          <p:cNvSpPr txBox="1">
            <a:spLocks noChangeArrowheads="1"/>
          </p:cNvSpPr>
          <p:nvPr/>
        </p:nvSpPr>
        <p:spPr bwMode="auto">
          <a:xfrm>
            <a:off x="3059113" y="2932113"/>
            <a:ext cx="990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400">
                <a:solidFill>
                  <a:srgbClr val="000000"/>
                </a:solidFill>
              </a:rPr>
              <a:t>DC 201.6V</a:t>
            </a:r>
          </a:p>
        </p:txBody>
      </p:sp>
      <p:sp>
        <p:nvSpPr>
          <p:cNvPr id="45" name="Text Box 7"/>
          <p:cNvSpPr txBox="1">
            <a:spLocks noChangeArrowheads="1"/>
          </p:cNvSpPr>
          <p:nvPr/>
        </p:nvSpPr>
        <p:spPr bwMode="auto">
          <a:xfrm>
            <a:off x="6164263" y="4040188"/>
            <a:ext cx="7175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400" b="1">
                <a:solidFill>
                  <a:srgbClr val="000000"/>
                </a:solidFill>
                <a:latin typeface="Arial" panose="020B0604020202020204" pitchFamily="34" charset="0"/>
                <a:ea typeface="黑体" panose="02010609060101010101" pitchFamily="49" charset="-122"/>
              </a:rPr>
              <a:t>变压器</a:t>
            </a:r>
          </a:p>
        </p:txBody>
      </p:sp>
      <p:sp>
        <p:nvSpPr>
          <p:cNvPr id="46" name="Text Box 8"/>
          <p:cNvSpPr txBox="1">
            <a:spLocks noChangeArrowheads="1"/>
          </p:cNvSpPr>
          <p:nvPr/>
        </p:nvSpPr>
        <p:spPr bwMode="auto">
          <a:xfrm>
            <a:off x="4422775" y="4060825"/>
            <a:ext cx="9731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400" b="1">
                <a:solidFill>
                  <a:srgbClr val="000000"/>
                </a:solidFill>
                <a:latin typeface="Arial" panose="020B0604020202020204" pitchFamily="34" charset="0"/>
                <a:ea typeface="黑体" panose="02010609060101010101" pitchFamily="49" charset="-122"/>
              </a:rPr>
              <a:t>DC </a:t>
            </a:r>
            <a:r>
              <a:rPr lang="en-US" altLang="zh-CN" sz="1400" b="1">
                <a:solidFill>
                  <a:srgbClr val="000000"/>
                </a:solidFill>
                <a:latin typeface="Arial" panose="020B0604020202020204" pitchFamily="34" charset="0"/>
                <a:ea typeface="黑体" panose="02010609060101010101" pitchFamily="49" charset="-122"/>
                <a:sym typeface="Symbol" panose="05050102010706020507" pitchFamily="18" charset="2"/>
              </a:rPr>
              <a:t></a:t>
            </a:r>
            <a:r>
              <a:rPr lang="en-US" altLang="zh-CN" sz="1400" b="1">
                <a:solidFill>
                  <a:srgbClr val="000000"/>
                </a:solidFill>
                <a:latin typeface="Arial" panose="020B0604020202020204" pitchFamily="34" charset="0"/>
                <a:ea typeface="黑体" panose="02010609060101010101" pitchFamily="49" charset="-122"/>
              </a:rPr>
              <a:t> AC</a:t>
            </a:r>
          </a:p>
        </p:txBody>
      </p:sp>
      <p:sp>
        <p:nvSpPr>
          <p:cNvPr id="47" name="Rectangle 9"/>
          <p:cNvSpPr>
            <a:spLocks noChangeArrowheads="1"/>
          </p:cNvSpPr>
          <p:nvPr/>
        </p:nvSpPr>
        <p:spPr bwMode="auto">
          <a:xfrm>
            <a:off x="5895975" y="4351338"/>
            <a:ext cx="1201738" cy="1905000"/>
          </a:xfrm>
          <a:prstGeom prst="rect">
            <a:avLst/>
          </a:prstGeom>
          <a:solidFill>
            <a:srgbClr val="C0C0C0">
              <a:alpha val="50195"/>
            </a:srgbClr>
          </a:solidFill>
          <a:ln>
            <a:noFill/>
          </a:ln>
          <a:effectLst/>
          <a:extLst>
            <a:ext uri="{91240B29-F687-4F45-9708-019B960494DF}">
              <a14:hiddenLine xmlns:a14="http://schemas.microsoft.com/office/drawing/2010/main" w="12700">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48" name="Rectangle 10"/>
          <p:cNvSpPr>
            <a:spLocks noChangeArrowheads="1"/>
          </p:cNvSpPr>
          <p:nvPr/>
        </p:nvSpPr>
        <p:spPr bwMode="auto">
          <a:xfrm>
            <a:off x="4059238" y="4351338"/>
            <a:ext cx="1590675" cy="1905000"/>
          </a:xfrm>
          <a:prstGeom prst="rect">
            <a:avLst/>
          </a:prstGeom>
          <a:solidFill>
            <a:srgbClr val="C0C0C0">
              <a:alpha val="50195"/>
            </a:srgbClr>
          </a:solidFill>
          <a:ln>
            <a:noFill/>
          </a:ln>
          <a:effectLst/>
          <a:extLst>
            <a:ext uri="{91240B29-F687-4F45-9708-019B960494DF}">
              <a14:hiddenLine xmlns:a14="http://schemas.microsoft.com/office/drawing/2010/main" w="12700">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49" name="Rectangle 11"/>
          <p:cNvSpPr>
            <a:spLocks noChangeArrowheads="1"/>
          </p:cNvSpPr>
          <p:nvPr/>
        </p:nvSpPr>
        <p:spPr bwMode="auto">
          <a:xfrm>
            <a:off x="7672388" y="4351338"/>
            <a:ext cx="898525" cy="1905000"/>
          </a:xfrm>
          <a:prstGeom prst="rect">
            <a:avLst/>
          </a:prstGeom>
          <a:solidFill>
            <a:srgbClr val="C0C0C0">
              <a:alpha val="50195"/>
            </a:srgbClr>
          </a:solidFill>
          <a:ln>
            <a:noFill/>
          </a:ln>
          <a:effectLst/>
          <a:extLst>
            <a:ext uri="{91240B29-F687-4F45-9708-019B960494DF}">
              <a14:hiddenLine xmlns:a14="http://schemas.microsoft.com/office/drawing/2010/main" w="12700">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50" name="Rectangle 12"/>
          <p:cNvSpPr>
            <a:spLocks noChangeArrowheads="1"/>
          </p:cNvSpPr>
          <p:nvPr/>
        </p:nvSpPr>
        <p:spPr bwMode="auto">
          <a:xfrm>
            <a:off x="8926513" y="4351338"/>
            <a:ext cx="1171575" cy="1905000"/>
          </a:xfrm>
          <a:prstGeom prst="rect">
            <a:avLst/>
          </a:prstGeom>
          <a:solidFill>
            <a:srgbClr val="C0C0C0">
              <a:alpha val="50195"/>
            </a:srgbClr>
          </a:solidFill>
          <a:ln>
            <a:noFill/>
          </a:ln>
          <a:effectLst/>
          <a:extLst>
            <a:ext uri="{91240B29-F687-4F45-9708-019B960494DF}">
              <a14:hiddenLine xmlns:a14="http://schemas.microsoft.com/office/drawing/2010/main" w="12700">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pic>
        <p:nvPicPr>
          <p:cNvPr id="51" name="Picture 13" descr="DCDC_c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513" y="4427538"/>
            <a:ext cx="62674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Line 14"/>
          <p:cNvSpPr>
            <a:spLocks noChangeShapeType="1"/>
          </p:cNvSpPr>
          <p:nvPr/>
        </p:nvSpPr>
        <p:spPr bwMode="auto">
          <a:xfrm flipH="1">
            <a:off x="3554413" y="4462463"/>
            <a:ext cx="11049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Line 15"/>
          <p:cNvSpPr>
            <a:spLocks noChangeShapeType="1"/>
          </p:cNvSpPr>
          <p:nvPr/>
        </p:nvSpPr>
        <p:spPr bwMode="auto">
          <a:xfrm flipH="1">
            <a:off x="3578225" y="6165850"/>
            <a:ext cx="96678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54" name="Group 16"/>
          <p:cNvGrpSpPr>
            <a:grpSpLocks/>
          </p:cNvGrpSpPr>
          <p:nvPr/>
        </p:nvGrpSpPr>
        <p:grpSpPr bwMode="auto">
          <a:xfrm>
            <a:off x="10202863" y="4675188"/>
            <a:ext cx="400050" cy="1295400"/>
            <a:chOff x="4788" y="2700"/>
            <a:chExt cx="252" cy="816"/>
          </a:xfrm>
        </p:grpSpPr>
        <p:sp>
          <p:nvSpPr>
            <p:cNvPr id="55" name="Line 17"/>
            <p:cNvSpPr>
              <a:spLocks noChangeShapeType="1"/>
            </p:cNvSpPr>
            <p:nvPr/>
          </p:nvSpPr>
          <p:spPr bwMode="auto">
            <a:xfrm>
              <a:off x="4788" y="2703"/>
              <a:ext cx="19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56" name="Group 18"/>
            <p:cNvGrpSpPr>
              <a:grpSpLocks/>
            </p:cNvGrpSpPr>
            <p:nvPr/>
          </p:nvGrpSpPr>
          <p:grpSpPr bwMode="auto">
            <a:xfrm>
              <a:off x="4918" y="3090"/>
              <a:ext cx="122" cy="61"/>
              <a:chOff x="5176" y="3072"/>
              <a:chExt cx="240" cy="88"/>
            </a:xfrm>
          </p:grpSpPr>
          <p:sp>
            <p:nvSpPr>
              <p:cNvPr id="60" name="Line 19"/>
              <p:cNvSpPr>
                <a:spLocks noChangeShapeType="1"/>
              </p:cNvSpPr>
              <p:nvPr/>
            </p:nvSpPr>
            <p:spPr bwMode="auto">
              <a:xfrm>
                <a:off x="5176" y="3072"/>
                <a:ext cx="240" cy="0"/>
              </a:xfrm>
              <a:prstGeom prst="line">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1" name="Line 20"/>
              <p:cNvSpPr>
                <a:spLocks noChangeShapeType="1"/>
              </p:cNvSpPr>
              <p:nvPr/>
            </p:nvSpPr>
            <p:spPr bwMode="auto">
              <a:xfrm>
                <a:off x="5216" y="3160"/>
                <a:ext cx="160" cy="0"/>
              </a:xfrm>
              <a:prstGeom prst="line">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57" name="Line 21"/>
            <p:cNvSpPr>
              <a:spLocks noChangeShapeType="1"/>
            </p:cNvSpPr>
            <p:nvPr/>
          </p:nvSpPr>
          <p:spPr bwMode="auto">
            <a:xfrm>
              <a:off x="4788" y="3513"/>
              <a:ext cx="19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 name="Line 22"/>
            <p:cNvSpPr>
              <a:spLocks noChangeShapeType="1"/>
            </p:cNvSpPr>
            <p:nvPr/>
          </p:nvSpPr>
          <p:spPr bwMode="auto">
            <a:xfrm rot="-5400000">
              <a:off x="4800" y="3337"/>
              <a:ext cx="35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 name="Line 23"/>
            <p:cNvSpPr>
              <a:spLocks noChangeShapeType="1"/>
            </p:cNvSpPr>
            <p:nvPr/>
          </p:nvSpPr>
          <p:spPr bwMode="auto">
            <a:xfrm rot="-5400000">
              <a:off x="4783" y="2896"/>
              <a:ext cx="39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69" name="Text Box 24"/>
          <p:cNvSpPr txBox="1">
            <a:spLocks noChangeArrowheads="1"/>
          </p:cNvSpPr>
          <p:nvPr/>
        </p:nvSpPr>
        <p:spPr bwMode="auto">
          <a:xfrm>
            <a:off x="10650538" y="3313113"/>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400">
                <a:solidFill>
                  <a:srgbClr val="000000"/>
                </a:solidFill>
              </a:rPr>
              <a:t>DC 14V</a:t>
            </a:r>
          </a:p>
        </p:txBody>
      </p:sp>
      <p:sp>
        <p:nvSpPr>
          <p:cNvPr id="70" name="Text Box 25"/>
          <p:cNvSpPr txBox="1">
            <a:spLocks noChangeArrowheads="1"/>
          </p:cNvSpPr>
          <p:nvPr/>
        </p:nvSpPr>
        <p:spPr bwMode="auto">
          <a:xfrm>
            <a:off x="7450138" y="3881438"/>
            <a:ext cx="13620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400" b="1">
                <a:solidFill>
                  <a:srgbClr val="000000"/>
                </a:solidFill>
                <a:latin typeface="Arial" panose="020B0604020202020204" pitchFamily="34" charset="0"/>
                <a:ea typeface="黑体" panose="02010609060101010101" pitchFamily="49" charset="-122"/>
              </a:rPr>
              <a:t>整流器</a:t>
            </a:r>
          </a:p>
          <a:p>
            <a:pPr algn="ctr" eaLnBrk="1" hangingPunct="1"/>
            <a:r>
              <a:rPr lang="zh-CN" altLang="en-US" sz="1400" b="1">
                <a:solidFill>
                  <a:srgbClr val="000000"/>
                </a:solidFill>
                <a:latin typeface="Arial" panose="020B0604020202020204" pitchFamily="34" charset="0"/>
                <a:ea typeface="黑体" panose="02010609060101010101" pitchFamily="49" charset="-122"/>
              </a:rPr>
              <a:t>二极管 </a:t>
            </a:r>
          </a:p>
        </p:txBody>
      </p:sp>
      <p:sp>
        <p:nvSpPr>
          <p:cNvPr id="71" name="Text Box 26"/>
          <p:cNvSpPr txBox="1">
            <a:spLocks noChangeArrowheads="1"/>
          </p:cNvSpPr>
          <p:nvPr/>
        </p:nvSpPr>
        <p:spPr bwMode="auto">
          <a:xfrm>
            <a:off x="8774113" y="3881438"/>
            <a:ext cx="14954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400" b="1">
                <a:solidFill>
                  <a:srgbClr val="000000"/>
                </a:solidFill>
                <a:latin typeface="Arial" panose="020B0604020202020204" pitchFamily="34" charset="0"/>
                <a:ea typeface="黑体" panose="02010609060101010101" pitchFamily="49" charset="-122"/>
              </a:rPr>
              <a:t>滤波</a:t>
            </a:r>
          </a:p>
          <a:p>
            <a:pPr algn="ctr" eaLnBrk="1" hangingPunct="1"/>
            <a:r>
              <a:rPr lang="zh-CN" altLang="en-US" sz="1400" b="1">
                <a:solidFill>
                  <a:srgbClr val="000000"/>
                </a:solidFill>
                <a:latin typeface="Arial" panose="020B0604020202020204" pitchFamily="34" charset="0"/>
                <a:ea typeface="黑体" panose="02010609060101010101" pitchFamily="49" charset="-122"/>
              </a:rPr>
              <a:t>电路 </a:t>
            </a:r>
          </a:p>
        </p:txBody>
      </p:sp>
      <p:sp>
        <p:nvSpPr>
          <p:cNvPr id="72" name="Rectangle 27"/>
          <p:cNvSpPr>
            <a:spLocks noChangeArrowheads="1"/>
          </p:cNvSpPr>
          <p:nvPr/>
        </p:nvSpPr>
        <p:spPr bwMode="auto">
          <a:xfrm>
            <a:off x="10515600" y="5038725"/>
            <a:ext cx="10779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400">
                <a:solidFill>
                  <a:srgbClr val="000000"/>
                </a:solidFill>
              </a:rPr>
              <a:t>辅助电池</a:t>
            </a:r>
          </a:p>
        </p:txBody>
      </p:sp>
      <p:grpSp>
        <p:nvGrpSpPr>
          <p:cNvPr id="73" name="Group 28"/>
          <p:cNvGrpSpPr>
            <a:grpSpLocks/>
          </p:cNvGrpSpPr>
          <p:nvPr/>
        </p:nvGrpSpPr>
        <p:grpSpPr bwMode="auto">
          <a:xfrm>
            <a:off x="4125913" y="3084513"/>
            <a:ext cx="533400" cy="381000"/>
            <a:chOff x="960" y="1776"/>
            <a:chExt cx="336" cy="240"/>
          </a:xfrm>
        </p:grpSpPr>
        <p:sp>
          <p:nvSpPr>
            <p:cNvPr id="74" name="Line 29"/>
            <p:cNvSpPr>
              <a:spLocks noChangeShapeType="1"/>
            </p:cNvSpPr>
            <p:nvPr/>
          </p:nvSpPr>
          <p:spPr bwMode="auto">
            <a:xfrm>
              <a:off x="960" y="2016"/>
              <a:ext cx="336" cy="0"/>
            </a:xfrm>
            <a:prstGeom prst="line">
              <a:avLst/>
            </a:prstGeom>
            <a:noFill/>
            <a:ln w="1905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5" name="Line 30"/>
            <p:cNvSpPr>
              <a:spLocks noChangeShapeType="1"/>
            </p:cNvSpPr>
            <p:nvPr/>
          </p:nvSpPr>
          <p:spPr bwMode="auto">
            <a:xfrm flipH="1">
              <a:off x="960" y="1776"/>
              <a:ext cx="33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76" name="Group 31"/>
          <p:cNvGrpSpPr>
            <a:grpSpLocks/>
          </p:cNvGrpSpPr>
          <p:nvPr/>
        </p:nvGrpSpPr>
        <p:grpSpPr bwMode="auto">
          <a:xfrm>
            <a:off x="5345113" y="3084513"/>
            <a:ext cx="685800" cy="762000"/>
            <a:chOff x="1728" y="1776"/>
            <a:chExt cx="432" cy="480"/>
          </a:xfrm>
        </p:grpSpPr>
        <p:sp>
          <p:nvSpPr>
            <p:cNvPr id="77" name="Line 32"/>
            <p:cNvSpPr>
              <a:spLocks noChangeShapeType="1"/>
            </p:cNvSpPr>
            <p:nvPr/>
          </p:nvSpPr>
          <p:spPr bwMode="auto">
            <a:xfrm>
              <a:off x="1728" y="2016"/>
              <a:ext cx="432" cy="0"/>
            </a:xfrm>
            <a:prstGeom prst="line">
              <a:avLst/>
            </a:prstGeom>
            <a:noFill/>
            <a:ln w="1905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8" name="Freeform 33"/>
            <p:cNvSpPr>
              <a:spLocks/>
            </p:cNvSpPr>
            <p:nvPr/>
          </p:nvSpPr>
          <p:spPr bwMode="auto">
            <a:xfrm>
              <a:off x="1728" y="1776"/>
              <a:ext cx="432" cy="480"/>
            </a:xfrm>
            <a:custGeom>
              <a:avLst/>
              <a:gdLst>
                <a:gd name="T0" fmla="*/ 0 w 1440"/>
                <a:gd name="T1" fmla="*/ 0 h 1056"/>
                <a:gd name="T2" fmla="*/ 0 w 1440"/>
                <a:gd name="T3" fmla="*/ 0 h 1056"/>
                <a:gd name="T4" fmla="*/ 0 w 1440"/>
                <a:gd name="T5" fmla="*/ 0 h 1056"/>
                <a:gd name="T6" fmla="*/ 0 w 1440"/>
                <a:gd name="T7" fmla="*/ 0 h 1056"/>
                <a:gd name="T8" fmla="*/ 0 w 1440"/>
                <a:gd name="T9" fmla="*/ 0 h 1056"/>
                <a:gd name="T10" fmla="*/ 0 w 1440"/>
                <a:gd name="T11" fmla="*/ 0 h 1056"/>
                <a:gd name="T12" fmla="*/ 0 w 1440"/>
                <a:gd name="T13" fmla="*/ 0 h 1056"/>
                <a:gd name="T14" fmla="*/ 0 w 1440"/>
                <a:gd name="T15" fmla="*/ 0 h 1056"/>
                <a:gd name="T16" fmla="*/ 0 w 1440"/>
                <a:gd name="T17" fmla="*/ 0 h 1056"/>
                <a:gd name="T18" fmla="*/ 0 w 1440"/>
                <a:gd name="T19" fmla="*/ 0 h 1056"/>
                <a:gd name="T20" fmla="*/ 0 w 1440"/>
                <a:gd name="T21" fmla="*/ 0 h 1056"/>
                <a:gd name="T22" fmla="*/ 0 w 1440"/>
                <a:gd name="T23" fmla="*/ 0 h 1056"/>
                <a:gd name="T24" fmla="*/ 0 w 1440"/>
                <a:gd name="T25" fmla="*/ 0 h 1056"/>
                <a:gd name="T26" fmla="*/ 0 w 1440"/>
                <a:gd name="T27" fmla="*/ 0 h 1056"/>
                <a:gd name="T28" fmla="*/ 0 w 1440"/>
                <a:gd name="T29" fmla="*/ 0 h 1056"/>
                <a:gd name="T30" fmla="*/ 0 w 1440"/>
                <a:gd name="T31" fmla="*/ 0 h 1056"/>
                <a:gd name="T32" fmla="*/ 0 w 1440"/>
                <a:gd name="T33" fmla="*/ 0 h 1056"/>
                <a:gd name="T34" fmla="*/ 0 w 1440"/>
                <a:gd name="T35" fmla="*/ 0 h 10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40" h="1056">
                  <a:moveTo>
                    <a:pt x="0" y="528"/>
                  </a:moveTo>
                  <a:lnTo>
                    <a:pt x="96" y="528"/>
                  </a:lnTo>
                  <a:lnTo>
                    <a:pt x="96" y="0"/>
                  </a:lnTo>
                  <a:lnTo>
                    <a:pt x="336" y="0"/>
                  </a:lnTo>
                  <a:lnTo>
                    <a:pt x="336" y="528"/>
                  </a:lnTo>
                  <a:lnTo>
                    <a:pt x="432" y="528"/>
                  </a:lnTo>
                  <a:lnTo>
                    <a:pt x="432" y="1056"/>
                  </a:lnTo>
                  <a:lnTo>
                    <a:pt x="672" y="1056"/>
                  </a:lnTo>
                  <a:lnTo>
                    <a:pt x="672" y="528"/>
                  </a:lnTo>
                  <a:lnTo>
                    <a:pt x="768" y="528"/>
                  </a:lnTo>
                  <a:lnTo>
                    <a:pt x="768" y="0"/>
                  </a:lnTo>
                  <a:lnTo>
                    <a:pt x="1008" y="0"/>
                  </a:lnTo>
                  <a:lnTo>
                    <a:pt x="1008" y="528"/>
                  </a:lnTo>
                  <a:lnTo>
                    <a:pt x="1104" y="528"/>
                  </a:lnTo>
                  <a:lnTo>
                    <a:pt x="1104" y="1056"/>
                  </a:lnTo>
                  <a:lnTo>
                    <a:pt x="1344" y="1056"/>
                  </a:lnTo>
                  <a:lnTo>
                    <a:pt x="1344" y="528"/>
                  </a:lnTo>
                  <a:lnTo>
                    <a:pt x="1440" y="528"/>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79" name="Group 34"/>
          <p:cNvGrpSpPr>
            <a:grpSpLocks/>
          </p:cNvGrpSpPr>
          <p:nvPr/>
        </p:nvGrpSpPr>
        <p:grpSpPr bwMode="auto">
          <a:xfrm>
            <a:off x="6869113" y="3313113"/>
            <a:ext cx="685800" cy="304800"/>
            <a:chOff x="2688" y="1920"/>
            <a:chExt cx="432" cy="192"/>
          </a:xfrm>
        </p:grpSpPr>
        <p:sp>
          <p:nvSpPr>
            <p:cNvPr id="80" name="Line 35"/>
            <p:cNvSpPr>
              <a:spLocks noChangeShapeType="1"/>
            </p:cNvSpPr>
            <p:nvPr/>
          </p:nvSpPr>
          <p:spPr bwMode="auto">
            <a:xfrm>
              <a:off x="2688" y="2016"/>
              <a:ext cx="432" cy="0"/>
            </a:xfrm>
            <a:prstGeom prst="line">
              <a:avLst/>
            </a:prstGeom>
            <a:noFill/>
            <a:ln w="1905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 name="Freeform 36"/>
            <p:cNvSpPr>
              <a:spLocks/>
            </p:cNvSpPr>
            <p:nvPr/>
          </p:nvSpPr>
          <p:spPr bwMode="auto">
            <a:xfrm>
              <a:off x="2688" y="1920"/>
              <a:ext cx="432" cy="192"/>
            </a:xfrm>
            <a:custGeom>
              <a:avLst/>
              <a:gdLst>
                <a:gd name="T0" fmla="*/ 0 w 1440"/>
                <a:gd name="T1" fmla="*/ 0 h 1056"/>
                <a:gd name="T2" fmla="*/ 0 w 1440"/>
                <a:gd name="T3" fmla="*/ 0 h 1056"/>
                <a:gd name="T4" fmla="*/ 0 w 1440"/>
                <a:gd name="T5" fmla="*/ 0 h 1056"/>
                <a:gd name="T6" fmla="*/ 0 w 1440"/>
                <a:gd name="T7" fmla="*/ 0 h 1056"/>
                <a:gd name="T8" fmla="*/ 0 w 1440"/>
                <a:gd name="T9" fmla="*/ 0 h 1056"/>
                <a:gd name="T10" fmla="*/ 0 w 1440"/>
                <a:gd name="T11" fmla="*/ 0 h 1056"/>
                <a:gd name="T12" fmla="*/ 0 w 1440"/>
                <a:gd name="T13" fmla="*/ 0 h 1056"/>
                <a:gd name="T14" fmla="*/ 0 w 1440"/>
                <a:gd name="T15" fmla="*/ 0 h 1056"/>
                <a:gd name="T16" fmla="*/ 0 w 1440"/>
                <a:gd name="T17" fmla="*/ 0 h 1056"/>
                <a:gd name="T18" fmla="*/ 0 w 1440"/>
                <a:gd name="T19" fmla="*/ 0 h 1056"/>
                <a:gd name="T20" fmla="*/ 0 w 1440"/>
                <a:gd name="T21" fmla="*/ 0 h 1056"/>
                <a:gd name="T22" fmla="*/ 0 w 1440"/>
                <a:gd name="T23" fmla="*/ 0 h 1056"/>
                <a:gd name="T24" fmla="*/ 0 w 1440"/>
                <a:gd name="T25" fmla="*/ 0 h 1056"/>
                <a:gd name="T26" fmla="*/ 0 w 1440"/>
                <a:gd name="T27" fmla="*/ 0 h 1056"/>
                <a:gd name="T28" fmla="*/ 0 w 1440"/>
                <a:gd name="T29" fmla="*/ 0 h 1056"/>
                <a:gd name="T30" fmla="*/ 0 w 1440"/>
                <a:gd name="T31" fmla="*/ 0 h 1056"/>
                <a:gd name="T32" fmla="*/ 0 w 1440"/>
                <a:gd name="T33" fmla="*/ 0 h 1056"/>
                <a:gd name="T34" fmla="*/ 0 w 1440"/>
                <a:gd name="T35" fmla="*/ 0 h 10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40" h="1056">
                  <a:moveTo>
                    <a:pt x="0" y="528"/>
                  </a:moveTo>
                  <a:lnTo>
                    <a:pt x="96" y="528"/>
                  </a:lnTo>
                  <a:lnTo>
                    <a:pt x="96" y="0"/>
                  </a:lnTo>
                  <a:lnTo>
                    <a:pt x="336" y="0"/>
                  </a:lnTo>
                  <a:lnTo>
                    <a:pt x="336" y="528"/>
                  </a:lnTo>
                  <a:lnTo>
                    <a:pt x="432" y="528"/>
                  </a:lnTo>
                  <a:lnTo>
                    <a:pt x="432" y="1056"/>
                  </a:lnTo>
                  <a:lnTo>
                    <a:pt x="672" y="1056"/>
                  </a:lnTo>
                  <a:lnTo>
                    <a:pt x="672" y="528"/>
                  </a:lnTo>
                  <a:lnTo>
                    <a:pt x="768" y="528"/>
                  </a:lnTo>
                  <a:lnTo>
                    <a:pt x="768" y="0"/>
                  </a:lnTo>
                  <a:lnTo>
                    <a:pt x="1008" y="0"/>
                  </a:lnTo>
                  <a:lnTo>
                    <a:pt x="1008" y="528"/>
                  </a:lnTo>
                  <a:lnTo>
                    <a:pt x="1104" y="528"/>
                  </a:lnTo>
                  <a:lnTo>
                    <a:pt x="1104" y="1056"/>
                  </a:lnTo>
                  <a:lnTo>
                    <a:pt x="1344" y="1056"/>
                  </a:lnTo>
                  <a:lnTo>
                    <a:pt x="1344" y="528"/>
                  </a:lnTo>
                  <a:lnTo>
                    <a:pt x="1440" y="528"/>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82" name="Group 37"/>
          <p:cNvGrpSpPr>
            <a:grpSpLocks/>
          </p:cNvGrpSpPr>
          <p:nvPr/>
        </p:nvGrpSpPr>
        <p:grpSpPr bwMode="auto">
          <a:xfrm>
            <a:off x="8240713" y="3311525"/>
            <a:ext cx="685800" cy="153988"/>
            <a:chOff x="3552" y="1919"/>
            <a:chExt cx="432" cy="97"/>
          </a:xfrm>
        </p:grpSpPr>
        <p:sp>
          <p:nvSpPr>
            <p:cNvPr id="83" name="Line 38"/>
            <p:cNvSpPr>
              <a:spLocks noChangeShapeType="1"/>
            </p:cNvSpPr>
            <p:nvPr/>
          </p:nvSpPr>
          <p:spPr bwMode="auto">
            <a:xfrm>
              <a:off x="3552" y="2016"/>
              <a:ext cx="432" cy="0"/>
            </a:xfrm>
            <a:prstGeom prst="line">
              <a:avLst/>
            </a:prstGeom>
            <a:noFill/>
            <a:ln w="1905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 name="Freeform 39"/>
            <p:cNvSpPr>
              <a:spLocks/>
            </p:cNvSpPr>
            <p:nvPr/>
          </p:nvSpPr>
          <p:spPr bwMode="auto">
            <a:xfrm>
              <a:off x="3552" y="1919"/>
              <a:ext cx="432" cy="97"/>
            </a:xfrm>
            <a:custGeom>
              <a:avLst/>
              <a:gdLst>
                <a:gd name="T0" fmla="*/ 0 w 432"/>
                <a:gd name="T1" fmla="*/ 97 h 97"/>
                <a:gd name="T2" fmla="*/ 29 w 432"/>
                <a:gd name="T3" fmla="*/ 97 h 97"/>
                <a:gd name="T4" fmla="*/ 29 w 432"/>
                <a:gd name="T5" fmla="*/ 1 h 97"/>
                <a:gd name="T6" fmla="*/ 101 w 432"/>
                <a:gd name="T7" fmla="*/ 1 h 97"/>
                <a:gd name="T8" fmla="*/ 101 w 432"/>
                <a:gd name="T9" fmla="*/ 97 h 97"/>
                <a:gd name="T10" fmla="*/ 130 w 432"/>
                <a:gd name="T11" fmla="*/ 97 h 97"/>
                <a:gd name="T12" fmla="*/ 131 w 432"/>
                <a:gd name="T13" fmla="*/ 1 h 97"/>
                <a:gd name="T14" fmla="*/ 203 w 432"/>
                <a:gd name="T15" fmla="*/ 1 h 97"/>
                <a:gd name="T16" fmla="*/ 202 w 432"/>
                <a:gd name="T17" fmla="*/ 97 h 97"/>
                <a:gd name="T18" fmla="*/ 230 w 432"/>
                <a:gd name="T19" fmla="*/ 97 h 97"/>
                <a:gd name="T20" fmla="*/ 230 w 432"/>
                <a:gd name="T21" fmla="*/ 1 h 97"/>
                <a:gd name="T22" fmla="*/ 302 w 432"/>
                <a:gd name="T23" fmla="*/ 1 h 97"/>
                <a:gd name="T24" fmla="*/ 302 w 432"/>
                <a:gd name="T25" fmla="*/ 97 h 97"/>
                <a:gd name="T26" fmla="*/ 331 w 432"/>
                <a:gd name="T27" fmla="*/ 97 h 97"/>
                <a:gd name="T28" fmla="*/ 332 w 432"/>
                <a:gd name="T29" fmla="*/ 1 h 97"/>
                <a:gd name="T30" fmla="*/ 404 w 432"/>
                <a:gd name="T31" fmla="*/ 0 h 97"/>
                <a:gd name="T32" fmla="*/ 403 w 432"/>
                <a:gd name="T33" fmla="*/ 97 h 97"/>
                <a:gd name="T34" fmla="*/ 432 w 432"/>
                <a:gd name="T35" fmla="*/ 97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32" h="97">
                  <a:moveTo>
                    <a:pt x="0" y="97"/>
                  </a:moveTo>
                  <a:lnTo>
                    <a:pt x="29" y="97"/>
                  </a:lnTo>
                  <a:lnTo>
                    <a:pt x="29" y="1"/>
                  </a:lnTo>
                  <a:lnTo>
                    <a:pt x="101" y="1"/>
                  </a:lnTo>
                  <a:lnTo>
                    <a:pt x="101" y="97"/>
                  </a:lnTo>
                  <a:lnTo>
                    <a:pt x="130" y="97"/>
                  </a:lnTo>
                  <a:lnTo>
                    <a:pt x="131" y="1"/>
                  </a:lnTo>
                  <a:lnTo>
                    <a:pt x="203" y="1"/>
                  </a:lnTo>
                  <a:lnTo>
                    <a:pt x="202" y="97"/>
                  </a:lnTo>
                  <a:lnTo>
                    <a:pt x="230" y="97"/>
                  </a:lnTo>
                  <a:lnTo>
                    <a:pt x="230" y="1"/>
                  </a:lnTo>
                  <a:lnTo>
                    <a:pt x="302" y="1"/>
                  </a:lnTo>
                  <a:lnTo>
                    <a:pt x="302" y="97"/>
                  </a:lnTo>
                  <a:lnTo>
                    <a:pt x="331" y="97"/>
                  </a:lnTo>
                  <a:lnTo>
                    <a:pt x="332" y="1"/>
                  </a:lnTo>
                  <a:lnTo>
                    <a:pt x="404" y="0"/>
                  </a:lnTo>
                  <a:lnTo>
                    <a:pt x="403" y="97"/>
                  </a:lnTo>
                  <a:lnTo>
                    <a:pt x="432" y="97"/>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85" name="Group 40"/>
          <p:cNvGrpSpPr>
            <a:grpSpLocks/>
          </p:cNvGrpSpPr>
          <p:nvPr/>
        </p:nvGrpSpPr>
        <p:grpSpPr bwMode="auto">
          <a:xfrm>
            <a:off x="9548813" y="3309938"/>
            <a:ext cx="673100" cy="155575"/>
            <a:chOff x="4376" y="1918"/>
            <a:chExt cx="424" cy="98"/>
          </a:xfrm>
        </p:grpSpPr>
        <p:sp>
          <p:nvSpPr>
            <p:cNvPr id="86" name="Line 41"/>
            <p:cNvSpPr>
              <a:spLocks noChangeShapeType="1"/>
            </p:cNvSpPr>
            <p:nvPr/>
          </p:nvSpPr>
          <p:spPr bwMode="auto">
            <a:xfrm>
              <a:off x="4377" y="2016"/>
              <a:ext cx="421" cy="0"/>
            </a:xfrm>
            <a:prstGeom prst="line">
              <a:avLst/>
            </a:prstGeom>
            <a:noFill/>
            <a:ln w="1905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7" name="Freeform 42"/>
            <p:cNvSpPr>
              <a:spLocks/>
            </p:cNvSpPr>
            <p:nvPr/>
          </p:nvSpPr>
          <p:spPr bwMode="auto">
            <a:xfrm>
              <a:off x="4376" y="1918"/>
              <a:ext cx="424" cy="12"/>
            </a:xfrm>
            <a:custGeom>
              <a:avLst/>
              <a:gdLst>
                <a:gd name="T0" fmla="*/ 0 w 424"/>
                <a:gd name="T1" fmla="*/ 12 h 12"/>
                <a:gd name="T2" fmla="*/ 17 w 424"/>
                <a:gd name="T3" fmla="*/ 2 h 12"/>
                <a:gd name="T4" fmla="*/ 89 w 424"/>
                <a:gd name="T5" fmla="*/ 2 h 12"/>
                <a:gd name="T6" fmla="*/ 104 w 424"/>
                <a:gd name="T7" fmla="*/ 12 h 12"/>
                <a:gd name="T8" fmla="*/ 119 w 424"/>
                <a:gd name="T9" fmla="*/ 2 h 12"/>
                <a:gd name="T10" fmla="*/ 191 w 424"/>
                <a:gd name="T11" fmla="*/ 2 h 12"/>
                <a:gd name="T12" fmla="*/ 204 w 424"/>
                <a:gd name="T13" fmla="*/ 10 h 12"/>
                <a:gd name="T14" fmla="*/ 218 w 424"/>
                <a:gd name="T15" fmla="*/ 2 h 12"/>
                <a:gd name="T16" fmla="*/ 290 w 424"/>
                <a:gd name="T17" fmla="*/ 2 h 12"/>
                <a:gd name="T18" fmla="*/ 306 w 424"/>
                <a:gd name="T19" fmla="*/ 10 h 12"/>
                <a:gd name="T20" fmla="*/ 320 w 424"/>
                <a:gd name="T21" fmla="*/ 2 h 12"/>
                <a:gd name="T22" fmla="*/ 392 w 424"/>
                <a:gd name="T23" fmla="*/ 1 h 12"/>
                <a:gd name="T24" fmla="*/ 410 w 424"/>
                <a:gd name="T25" fmla="*/ 8 h 12"/>
                <a:gd name="T26" fmla="*/ 424 w 424"/>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4" h="12">
                  <a:moveTo>
                    <a:pt x="0" y="12"/>
                  </a:moveTo>
                  <a:lnTo>
                    <a:pt x="17" y="2"/>
                  </a:lnTo>
                  <a:lnTo>
                    <a:pt x="89" y="2"/>
                  </a:lnTo>
                  <a:lnTo>
                    <a:pt x="104" y="12"/>
                  </a:lnTo>
                  <a:lnTo>
                    <a:pt x="119" y="2"/>
                  </a:lnTo>
                  <a:lnTo>
                    <a:pt x="191" y="2"/>
                  </a:lnTo>
                  <a:lnTo>
                    <a:pt x="204" y="10"/>
                  </a:lnTo>
                  <a:lnTo>
                    <a:pt x="218" y="2"/>
                  </a:lnTo>
                  <a:lnTo>
                    <a:pt x="290" y="2"/>
                  </a:lnTo>
                  <a:lnTo>
                    <a:pt x="306" y="10"/>
                  </a:lnTo>
                  <a:lnTo>
                    <a:pt x="320" y="2"/>
                  </a:lnTo>
                  <a:lnTo>
                    <a:pt x="392" y="1"/>
                  </a:lnTo>
                  <a:lnTo>
                    <a:pt x="410" y="8"/>
                  </a:lnTo>
                  <a:lnTo>
                    <a:pt x="424"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88" name="Line 43"/>
          <p:cNvSpPr>
            <a:spLocks noChangeShapeType="1"/>
          </p:cNvSpPr>
          <p:nvPr/>
        </p:nvSpPr>
        <p:spPr bwMode="auto">
          <a:xfrm>
            <a:off x="7707313" y="3465513"/>
            <a:ext cx="381000"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9" name="Line 44"/>
          <p:cNvSpPr>
            <a:spLocks noChangeShapeType="1"/>
          </p:cNvSpPr>
          <p:nvPr/>
        </p:nvSpPr>
        <p:spPr bwMode="auto">
          <a:xfrm>
            <a:off x="9093200" y="3465513"/>
            <a:ext cx="381000"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0" name="Line 45"/>
          <p:cNvSpPr>
            <a:spLocks noChangeShapeType="1"/>
          </p:cNvSpPr>
          <p:nvPr/>
        </p:nvSpPr>
        <p:spPr bwMode="auto">
          <a:xfrm>
            <a:off x="4811713" y="3465513"/>
            <a:ext cx="381000"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1" name="Line 46"/>
          <p:cNvSpPr>
            <a:spLocks noChangeShapeType="1"/>
          </p:cNvSpPr>
          <p:nvPr/>
        </p:nvSpPr>
        <p:spPr bwMode="auto">
          <a:xfrm>
            <a:off x="6259513" y="3465513"/>
            <a:ext cx="381000"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 name="Text Box 47"/>
          <p:cNvSpPr txBox="1">
            <a:spLocks noChangeArrowheads="1"/>
          </p:cNvSpPr>
          <p:nvPr/>
        </p:nvSpPr>
        <p:spPr bwMode="auto">
          <a:xfrm>
            <a:off x="6102350" y="2398713"/>
            <a:ext cx="19319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sz="1800" b="1">
                <a:solidFill>
                  <a:srgbClr val="000000"/>
                </a:solidFill>
                <a:latin typeface="微软雅黑" panose="020B0503020204020204" pitchFamily="34" charset="-122"/>
                <a:ea typeface="微软雅黑" panose="020B0503020204020204" pitchFamily="34" charset="-122"/>
              </a:rPr>
              <a:t>DC – DC </a:t>
            </a:r>
            <a:r>
              <a:rPr lang="zh-CN" altLang="en-US" sz="1800" b="1">
                <a:solidFill>
                  <a:srgbClr val="000000"/>
                </a:solidFill>
                <a:latin typeface="微软雅黑" panose="020B0503020204020204" pitchFamily="34" charset="-122"/>
                <a:ea typeface="微软雅黑" panose="020B0503020204020204" pitchFamily="34" charset="-122"/>
              </a:rPr>
              <a:t>转换器</a:t>
            </a:r>
          </a:p>
        </p:txBody>
      </p:sp>
      <p:sp>
        <p:nvSpPr>
          <p:cNvPr id="93" name="Line 48"/>
          <p:cNvSpPr>
            <a:spLocks noChangeShapeType="1"/>
          </p:cNvSpPr>
          <p:nvPr/>
        </p:nvSpPr>
        <p:spPr bwMode="auto">
          <a:xfrm>
            <a:off x="10374313" y="3465513"/>
            <a:ext cx="381000"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4" name="Line 49"/>
          <p:cNvSpPr>
            <a:spLocks noChangeShapeType="1"/>
          </p:cNvSpPr>
          <p:nvPr/>
        </p:nvSpPr>
        <p:spPr bwMode="auto">
          <a:xfrm>
            <a:off x="3592513" y="3465513"/>
            <a:ext cx="381000"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009093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手动输入 8"/>
          <p:cNvSpPr/>
          <p:nvPr/>
        </p:nvSpPr>
        <p:spPr>
          <a:xfrm rot="10800000">
            <a:off x="-56515" y="-48895"/>
            <a:ext cx="1896745" cy="1272540"/>
          </a:xfrm>
          <a:prstGeom prst="flowChartManualInput">
            <a:avLst/>
          </a:prstGeom>
          <a:solidFill>
            <a:srgbClr val="B43232"/>
          </a:solidFill>
          <a:ln>
            <a:noFill/>
          </a:ln>
          <a:effectLst>
            <a:outerShdw blurRad="50800" dist="38100" dir="5400000" algn="t" rotWithShape="0">
              <a:srgbClr val="8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402580" y="2747645"/>
            <a:ext cx="2896235" cy="1132840"/>
            <a:chOff x="7830" y="4327"/>
            <a:chExt cx="4561" cy="1784"/>
          </a:xfrm>
        </p:grpSpPr>
        <p:sp>
          <p:nvSpPr>
            <p:cNvPr id="3" name="单圆角矩形 2"/>
            <p:cNvSpPr/>
            <p:nvPr/>
          </p:nvSpPr>
          <p:spPr>
            <a:xfrm>
              <a:off x="7830" y="4327"/>
              <a:ext cx="4548" cy="793"/>
            </a:xfrm>
            <a:prstGeom prst="snipRound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4" name="单圆角矩形 3"/>
            <p:cNvSpPr/>
            <p:nvPr/>
          </p:nvSpPr>
          <p:spPr>
            <a:xfrm>
              <a:off x="7843" y="5319"/>
              <a:ext cx="4548" cy="793"/>
            </a:xfrm>
            <a:prstGeom prst="snipRound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grpSp>
      <p:sp>
        <p:nvSpPr>
          <p:cNvPr id="5" name="单圆角矩形 4"/>
          <p:cNvSpPr/>
          <p:nvPr/>
        </p:nvSpPr>
        <p:spPr>
          <a:xfrm>
            <a:off x="5410835" y="4006850"/>
            <a:ext cx="2887980" cy="503555"/>
          </a:xfrm>
          <a:prstGeom prst="snipRound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单圆角矩形 5"/>
          <p:cNvSpPr/>
          <p:nvPr/>
        </p:nvSpPr>
        <p:spPr>
          <a:xfrm>
            <a:off x="5410835" y="4632325"/>
            <a:ext cx="2887980" cy="503555"/>
          </a:xfrm>
          <a:prstGeom prst="snipRound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单圆角矩形 6"/>
          <p:cNvSpPr/>
          <p:nvPr/>
        </p:nvSpPr>
        <p:spPr>
          <a:xfrm>
            <a:off x="5410835" y="5259705"/>
            <a:ext cx="2887980" cy="503555"/>
          </a:xfrm>
          <a:prstGeom prst="snipRound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单圆角矩形 1"/>
          <p:cNvSpPr/>
          <p:nvPr/>
        </p:nvSpPr>
        <p:spPr>
          <a:xfrm>
            <a:off x="5402580" y="2122805"/>
            <a:ext cx="2887980" cy="503555"/>
          </a:xfrm>
          <a:prstGeom prst="snipRound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4" name="TextBox 7"/>
          <p:cNvSpPr txBox="1"/>
          <p:nvPr/>
        </p:nvSpPr>
        <p:spPr>
          <a:xfrm>
            <a:off x="211895" y="224125"/>
            <a:ext cx="1082348" cy="523220"/>
          </a:xfrm>
          <a:prstGeom prst="rect">
            <a:avLst/>
          </a:prstGeom>
          <a:noFill/>
          <a:ln w="9525">
            <a:noFill/>
            <a:miter/>
          </a:ln>
        </p:spPr>
        <p:txBody>
          <a:bodyPr wrap="none" anchor="t">
            <a:spAutoFit/>
          </a:bodyPr>
          <a:lstStyle/>
          <a:p>
            <a:pPr lvl="0"/>
            <a:r>
              <a:rPr lang="zh-CN" altLang="en-US" sz="2800" b="1" dirty="0" smtClean="0">
                <a:solidFill>
                  <a:schemeClr val="bg1"/>
                </a:solidFill>
                <a:latin typeface="Franklin Gothic Book" panose="020B0503020102020204"/>
                <a:ea typeface="微软雅黑" panose="020B0503020204020204" pitchFamily="34" charset="-122"/>
              </a:rPr>
              <a:t>目  录</a:t>
            </a:r>
          </a:p>
        </p:txBody>
      </p:sp>
      <p:sp>
        <p:nvSpPr>
          <p:cNvPr id="3099" name="TextBox 38"/>
          <p:cNvSpPr txBox="1"/>
          <p:nvPr/>
        </p:nvSpPr>
        <p:spPr>
          <a:xfrm>
            <a:off x="10992000" y="6519058"/>
            <a:ext cx="582203" cy="276997"/>
          </a:xfrm>
          <a:prstGeom prst="rect">
            <a:avLst/>
          </a:prstGeom>
          <a:noFill/>
          <a:ln w="9525">
            <a:noFill/>
            <a:miter/>
          </a:ln>
        </p:spPr>
        <p:txBody>
          <a:bodyPr wrap="none" lIns="91436" tIns="45719" rIns="91436" bIns="45719" anchor="t">
            <a:spAutoFit/>
          </a:bodyPr>
          <a:lstStyle/>
          <a:p>
            <a:pPr lvl="0"/>
            <a:r>
              <a:rPr lang="zh-CN" altLang="en-US" sz="1200" dirty="0">
                <a:solidFill>
                  <a:schemeClr val="bg1"/>
                </a:solidFill>
                <a:latin typeface="Franklin Gothic Book" panose="020B0503020102020204"/>
                <a:ea typeface="微软雅黑" panose="020B0503020204020204" pitchFamily="34" charset="-122"/>
              </a:rPr>
              <a:t>第</a:t>
            </a:r>
            <a:r>
              <a:rPr lang="en-US" altLang="zh-CN" sz="1200" dirty="0">
                <a:solidFill>
                  <a:schemeClr val="bg1"/>
                </a:solidFill>
                <a:latin typeface="Franklin Gothic Book" panose="020B0503020102020204"/>
                <a:ea typeface="微软雅黑" panose="020B0503020204020204" pitchFamily="34" charset="-122"/>
              </a:rPr>
              <a:t>1</a:t>
            </a:r>
            <a:r>
              <a:rPr lang="zh-CN" altLang="en-US" sz="1200" dirty="0">
                <a:solidFill>
                  <a:schemeClr val="bg1"/>
                </a:solidFill>
                <a:latin typeface="Franklin Gothic Book" panose="020B0503020102020204"/>
                <a:ea typeface="微软雅黑" panose="020B0503020204020204" pitchFamily="34" charset="-122"/>
              </a:rPr>
              <a:t>页</a:t>
            </a:r>
          </a:p>
        </p:txBody>
      </p:sp>
      <p:pic>
        <p:nvPicPr>
          <p:cNvPr id="14" name="图片 13" descr="asaaaa.png"/>
          <p:cNvPicPr>
            <a:picLocks noChangeAspect="1"/>
          </p:cNvPicPr>
          <p:nvPr/>
        </p:nvPicPr>
        <p:blipFill>
          <a:blip r:embed="rId2" cstate="print"/>
          <a:stretch>
            <a:fillRect/>
          </a:stretch>
        </p:blipFill>
        <p:spPr>
          <a:xfrm>
            <a:off x="9718232" y="600138"/>
            <a:ext cx="2353768" cy="452862"/>
          </a:xfrm>
          <a:prstGeom prst="rect">
            <a:avLst/>
          </a:prstGeom>
        </p:spPr>
      </p:pic>
      <p:sp>
        <p:nvSpPr>
          <p:cNvPr id="15" name="矩形 14"/>
          <p:cNvSpPr/>
          <p:nvPr/>
        </p:nvSpPr>
        <p:spPr>
          <a:xfrm>
            <a:off x="4521200" y="2123440"/>
            <a:ext cx="692785" cy="503555"/>
          </a:xfrm>
          <a:prstGeom prst="rect">
            <a:avLst/>
          </a:prstGeom>
          <a:solidFill>
            <a:srgbClr val="B4323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一</a:t>
            </a:r>
          </a:p>
        </p:txBody>
      </p:sp>
      <p:sp>
        <p:nvSpPr>
          <p:cNvPr id="17" name="TextBox 17"/>
          <p:cNvSpPr txBox="1">
            <a:spLocks noChangeArrowheads="1"/>
          </p:cNvSpPr>
          <p:nvPr/>
        </p:nvSpPr>
        <p:spPr bwMode="auto">
          <a:xfrm>
            <a:off x="5569585" y="2165985"/>
            <a:ext cx="157035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2000" b="1">
                <a:solidFill>
                  <a:schemeClr val="bg1"/>
                </a:solidFill>
                <a:latin typeface="微软雅黑" panose="020B0503020204020204" pitchFamily="34" charset="-122"/>
                <a:ea typeface="微软雅黑" panose="020B0503020204020204" pitchFamily="34" charset="-122"/>
              </a:rPr>
              <a:t>课前准备</a:t>
            </a:r>
          </a:p>
        </p:txBody>
      </p:sp>
      <p:sp>
        <p:nvSpPr>
          <p:cNvPr id="19" name="矩形 18"/>
          <p:cNvSpPr/>
          <p:nvPr/>
        </p:nvSpPr>
        <p:spPr>
          <a:xfrm>
            <a:off x="4520565" y="2747645"/>
            <a:ext cx="693420" cy="506095"/>
          </a:xfrm>
          <a:prstGeom prst="rect">
            <a:avLst/>
          </a:prstGeom>
          <a:solidFill>
            <a:srgbClr val="B4323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二</a:t>
            </a:r>
          </a:p>
        </p:txBody>
      </p:sp>
      <p:sp>
        <p:nvSpPr>
          <p:cNvPr id="20" name="TextBox 14"/>
          <p:cNvSpPr txBox="1">
            <a:spLocks noChangeArrowheads="1"/>
          </p:cNvSpPr>
          <p:nvPr/>
        </p:nvSpPr>
        <p:spPr bwMode="auto">
          <a:xfrm>
            <a:off x="5742940" y="2790508"/>
            <a:ext cx="19304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a:solidFill>
                  <a:schemeClr val="bg1"/>
                </a:solidFill>
                <a:latin typeface="微软雅黑" panose="020B0503020204020204" pitchFamily="34" charset="-122"/>
                <a:ea typeface="微软雅黑" panose="020B0503020204020204" pitchFamily="34" charset="-122"/>
              </a:rPr>
              <a:t>新课导入</a:t>
            </a:r>
          </a:p>
        </p:txBody>
      </p:sp>
      <p:sp>
        <p:nvSpPr>
          <p:cNvPr id="22" name="矩形 21"/>
          <p:cNvSpPr/>
          <p:nvPr/>
        </p:nvSpPr>
        <p:spPr>
          <a:xfrm>
            <a:off x="4519930" y="3378835"/>
            <a:ext cx="694690" cy="506095"/>
          </a:xfrm>
          <a:prstGeom prst="rect">
            <a:avLst/>
          </a:prstGeom>
          <a:solidFill>
            <a:srgbClr val="B4323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zh-CN"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三</a:t>
            </a:r>
          </a:p>
        </p:txBody>
      </p:sp>
      <p:sp>
        <p:nvSpPr>
          <p:cNvPr id="23" name="TextBox 14"/>
          <p:cNvSpPr txBox="1">
            <a:spLocks noChangeArrowheads="1"/>
          </p:cNvSpPr>
          <p:nvPr/>
        </p:nvSpPr>
        <p:spPr bwMode="auto">
          <a:xfrm>
            <a:off x="5742940" y="3420428"/>
            <a:ext cx="228917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信息收集</a:t>
            </a:r>
          </a:p>
        </p:txBody>
      </p:sp>
      <p:sp>
        <p:nvSpPr>
          <p:cNvPr id="25" name="矩形 24"/>
          <p:cNvSpPr/>
          <p:nvPr/>
        </p:nvSpPr>
        <p:spPr>
          <a:xfrm>
            <a:off x="4519295" y="4010025"/>
            <a:ext cx="694690" cy="506730"/>
          </a:xfrm>
          <a:prstGeom prst="rect">
            <a:avLst/>
          </a:prstGeom>
          <a:solidFill>
            <a:srgbClr val="B4323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zh-CN"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四</a:t>
            </a:r>
          </a:p>
        </p:txBody>
      </p:sp>
      <p:sp>
        <p:nvSpPr>
          <p:cNvPr id="26" name="TextBox 14"/>
          <p:cNvSpPr txBox="1">
            <a:spLocks noChangeArrowheads="1"/>
          </p:cNvSpPr>
          <p:nvPr/>
        </p:nvSpPr>
        <p:spPr bwMode="auto">
          <a:xfrm>
            <a:off x="5742940" y="4049713"/>
            <a:ext cx="266573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制定任务实施方案</a:t>
            </a:r>
          </a:p>
        </p:txBody>
      </p:sp>
      <p:sp>
        <p:nvSpPr>
          <p:cNvPr id="28" name="矩形 27"/>
          <p:cNvSpPr/>
          <p:nvPr/>
        </p:nvSpPr>
        <p:spPr>
          <a:xfrm>
            <a:off x="4521835" y="4641215"/>
            <a:ext cx="692785" cy="506730"/>
          </a:xfrm>
          <a:prstGeom prst="rect">
            <a:avLst/>
          </a:prstGeom>
          <a:solidFill>
            <a:srgbClr val="B4323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五</a:t>
            </a:r>
          </a:p>
        </p:txBody>
      </p:sp>
      <p:sp>
        <p:nvSpPr>
          <p:cNvPr id="29" name="TextBox 14"/>
          <p:cNvSpPr txBox="1">
            <a:spLocks noChangeArrowheads="1"/>
          </p:cNvSpPr>
          <p:nvPr/>
        </p:nvSpPr>
        <p:spPr bwMode="auto">
          <a:xfrm>
            <a:off x="5742940" y="4675505"/>
            <a:ext cx="166941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a:solidFill>
                  <a:schemeClr val="bg1"/>
                </a:solidFill>
                <a:latin typeface="微软雅黑" panose="020B0503020204020204" pitchFamily="34" charset="-122"/>
                <a:ea typeface="微软雅黑" panose="020B0503020204020204" pitchFamily="34" charset="-122"/>
              </a:rPr>
              <a:t>任务实施</a:t>
            </a:r>
          </a:p>
        </p:txBody>
      </p:sp>
      <p:sp>
        <p:nvSpPr>
          <p:cNvPr id="31" name="矩形 30"/>
          <p:cNvSpPr/>
          <p:nvPr/>
        </p:nvSpPr>
        <p:spPr>
          <a:xfrm>
            <a:off x="4522470" y="5272405"/>
            <a:ext cx="691515" cy="506095"/>
          </a:xfrm>
          <a:prstGeom prst="rect">
            <a:avLst/>
          </a:prstGeom>
          <a:solidFill>
            <a:srgbClr val="B4323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六</a:t>
            </a:r>
          </a:p>
        </p:txBody>
      </p:sp>
      <p:sp>
        <p:nvSpPr>
          <p:cNvPr id="32" name="TextBox 14"/>
          <p:cNvSpPr txBox="1">
            <a:spLocks noChangeArrowheads="1"/>
          </p:cNvSpPr>
          <p:nvPr/>
        </p:nvSpPr>
        <p:spPr bwMode="auto">
          <a:xfrm>
            <a:off x="5742940" y="5302885"/>
            <a:ext cx="14478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a:solidFill>
                  <a:schemeClr val="bg1"/>
                </a:solidFill>
                <a:latin typeface="微软雅黑" panose="020B0503020204020204" pitchFamily="34" charset="-122"/>
                <a:ea typeface="微软雅黑" panose="020B0503020204020204" pitchFamily="34" charset="-122"/>
              </a:rPr>
              <a:t>任务总结</a:t>
            </a:r>
          </a:p>
        </p:txBody>
      </p:sp>
      <p:pic>
        <p:nvPicPr>
          <p:cNvPr id="33"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95" y="3393440"/>
            <a:ext cx="2893695" cy="251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63" name="矩形 62"/>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65" name="图片 64"/>
          <p:cNvPicPr>
            <a:picLocks noChangeAspect="1"/>
          </p:cNvPicPr>
          <p:nvPr/>
        </p:nvPicPr>
        <p:blipFill>
          <a:blip r:embed="rId2"/>
          <a:stretch>
            <a:fillRect/>
          </a:stretch>
        </p:blipFill>
        <p:spPr>
          <a:xfrm>
            <a:off x="-8255" y="1034031"/>
            <a:ext cx="543560" cy="426085"/>
          </a:xfrm>
          <a:prstGeom prst="rect">
            <a:avLst/>
          </a:prstGeom>
        </p:spPr>
      </p:pic>
      <p:sp>
        <p:nvSpPr>
          <p:cNvPr id="66" name="L 形 65"/>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L 形 66"/>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920000" y="1658237"/>
            <a:ext cx="1410964"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MG ECU</a:t>
            </a:r>
            <a:endParaRPr lang="zh-CN" altLang="en-US" sz="2400" dirty="0">
              <a:latin typeface="微软雅黑" panose="020B0503020204020204" pitchFamily="34" charset="-122"/>
              <a:ea typeface="微软雅黑" panose="020B0503020204020204" pitchFamily="34" charset="-122"/>
            </a:endParaRPr>
          </a:p>
        </p:txBody>
      </p:sp>
      <p:sp>
        <p:nvSpPr>
          <p:cNvPr id="95" name="Rectangle 92" descr="Newsprint"/>
          <p:cNvSpPr>
            <a:spLocks noChangeArrowheads="1"/>
          </p:cNvSpPr>
          <p:nvPr/>
        </p:nvSpPr>
        <p:spPr bwMode="auto">
          <a:xfrm>
            <a:off x="3114675" y="2473800"/>
            <a:ext cx="8382000" cy="4267200"/>
          </a:xfrm>
          <a:prstGeom prst="rect">
            <a:avLst/>
          </a:prstGeom>
          <a:blipFill dpi="0" rotWithShape="0">
            <a:blip r:embed="rId3"/>
            <a:srcRect/>
            <a:tile tx="0" ty="0" sx="100000" sy="100000" flip="none" algn="tl"/>
          </a:blipFill>
          <a:ln>
            <a:noFill/>
          </a:ln>
          <a:effectLst>
            <a:outerShdw dist="71842" dir="2700000" algn="ctr" rotWithShape="0">
              <a:schemeClr val="bg2"/>
            </a:outerShdw>
          </a:effectLst>
          <a:extLst>
            <a:ext uri="{91240B29-F687-4F45-9708-019B960494DF}">
              <a14:hiddenLine xmlns:a14="http://schemas.microsoft.com/office/drawing/2010/main" w="101600">
                <a:solidFill>
                  <a:schemeClr val="folHlink"/>
                </a:solidFill>
                <a:miter lim="800000"/>
                <a:headEnd/>
                <a:tailEnd/>
              </a14:hiddenLine>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96" name="Rectangle 93"/>
          <p:cNvSpPr>
            <a:spLocks noChangeArrowheads="1"/>
          </p:cNvSpPr>
          <p:nvPr/>
        </p:nvSpPr>
        <p:spPr bwMode="auto">
          <a:xfrm>
            <a:off x="6848475" y="3207225"/>
            <a:ext cx="4343400" cy="2514600"/>
          </a:xfrm>
          <a:prstGeom prst="rect">
            <a:avLst/>
          </a:prstGeom>
          <a:solidFill>
            <a:srgbClr val="DDDDDD"/>
          </a:solidFill>
          <a:ln w="12700">
            <a:solidFill>
              <a:srgbClr val="333333"/>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a:p>
        </p:txBody>
      </p:sp>
      <p:sp>
        <p:nvSpPr>
          <p:cNvPr id="97" name="Text Box 94"/>
          <p:cNvSpPr txBox="1">
            <a:spLocks noChangeArrowheads="1"/>
          </p:cNvSpPr>
          <p:nvPr/>
        </p:nvSpPr>
        <p:spPr bwMode="auto">
          <a:xfrm>
            <a:off x="6889750" y="2840513"/>
            <a:ext cx="427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00"/>
                </a:solidFill>
                <a:miter lim="800000"/>
                <a:headEnd/>
                <a:tailEnd/>
              </a14:hiddenLine>
            </a:ext>
            <a:ext uri="{AF507438-7753-43E0-B8FC-AC1667EBCBE1}">
              <a14:hiddenEffects xmlns:a14="http://schemas.microsoft.com/office/drawing/2010/main">
                <a:effectLst>
                  <a:outerShdw dist="17961" dir="2700000" algn="ctr" rotWithShape="0">
                    <a:srgbClr val="FFFFFF"/>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sz="1800">
                <a:latin typeface="黑体" panose="02010609060101010101" pitchFamily="49" charset="-122"/>
                <a:ea typeface="黑体" panose="02010609060101010101" pitchFamily="49" charset="-122"/>
              </a:rPr>
              <a:t>带转换器的变频器总成</a:t>
            </a:r>
          </a:p>
        </p:txBody>
      </p:sp>
      <p:sp>
        <p:nvSpPr>
          <p:cNvPr id="98" name="Text Box 95"/>
          <p:cNvSpPr txBox="1">
            <a:spLocks noChangeArrowheads="1"/>
          </p:cNvSpPr>
          <p:nvPr/>
        </p:nvSpPr>
        <p:spPr bwMode="auto">
          <a:xfrm>
            <a:off x="7077075" y="4096225"/>
            <a:ext cx="762000" cy="892175"/>
          </a:xfrm>
          <a:prstGeom prst="rect">
            <a:avLst/>
          </a:prstGeom>
          <a:solidFill>
            <a:srgbClr val="99FFCC"/>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zh-CN" altLang="en-US" sz="900" b="1">
              <a:solidFill>
                <a:srgbClr val="000000"/>
              </a:solidFill>
            </a:endParaRPr>
          </a:p>
          <a:p>
            <a:pPr algn="ctr" eaLnBrk="1" hangingPunct="1"/>
            <a:r>
              <a:rPr lang="en-US" altLang="zh-CN" b="1">
                <a:solidFill>
                  <a:srgbClr val="000000"/>
                </a:solidFill>
              </a:rPr>
              <a:t>MG ECU</a:t>
            </a:r>
          </a:p>
          <a:p>
            <a:pPr algn="ctr" eaLnBrk="1" hangingPunct="1"/>
            <a:endParaRPr lang="zh-CN" altLang="en-US" sz="900" b="1">
              <a:solidFill>
                <a:srgbClr val="000000"/>
              </a:solidFill>
            </a:endParaRPr>
          </a:p>
        </p:txBody>
      </p:sp>
      <p:sp>
        <p:nvSpPr>
          <p:cNvPr id="99" name="Text Box 96"/>
          <p:cNvSpPr txBox="1">
            <a:spLocks noChangeArrowheads="1"/>
          </p:cNvSpPr>
          <p:nvPr/>
        </p:nvSpPr>
        <p:spPr bwMode="auto">
          <a:xfrm>
            <a:off x="9515475" y="3693000"/>
            <a:ext cx="1336675" cy="338138"/>
          </a:xfrm>
          <a:prstGeom prst="rect">
            <a:avLst/>
          </a:prstGeom>
          <a:solidFill>
            <a:srgbClr val="99FFCC"/>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a:ea typeface="黑体" panose="02010609060101010101" pitchFamily="49" charset="-122"/>
              </a:rPr>
              <a:t>变频器</a:t>
            </a:r>
          </a:p>
        </p:txBody>
      </p:sp>
      <p:sp>
        <p:nvSpPr>
          <p:cNvPr id="100" name="Text Box 97"/>
          <p:cNvSpPr txBox="1">
            <a:spLocks noChangeArrowheads="1"/>
          </p:cNvSpPr>
          <p:nvPr/>
        </p:nvSpPr>
        <p:spPr bwMode="auto">
          <a:xfrm>
            <a:off x="9515475" y="4836000"/>
            <a:ext cx="1336675" cy="338138"/>
          </a:xfrm>
          <a:prstGeom prst="rect">
            <a:avLst/>
          </a:prstGeom>
          <a:solidFill>
            <a:srgbClr val="99FFCC"/>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a:solidFill>
                  <a:srgbClr val="000000"/>
                </a:solidFill>
                <a:ea typeface="黑体" panose="02010609060101010101" pitchFamily="49" charset="-122"/>
              </a:rPr>
              <a:t>增压转换器</a:t>
            </a:r>
          </a:p>
        </p:txBody>
      </p:sp>
      <p:sp>
        <p:nvSpPr>
          <p:cNvPr id="101" name="Freeform 98"/>
          <p:cNvSpPr>
            <a:spLocks/>
          </p:cNvSpPr>
          <p:nvPr/>
        </p:nvSpPr>
        <p:spPr bwMode="auto">
          <a:xfrm>
            <a:off x="7839075" y="3896200"/>
            <a:ext cx="1670050" cy="338138"/>
          </a:xfrm>
          <a:custGeom>
            <a:avLst/>
            <a:gdLst>
              <a:gd name="T0" fmla="*/ 0 w 1052"/>
              <a:gd name="T1" fmla="*/ 2147483646 h 352"/>
              <a:gd name="T2" fmla="*/ 2147483646 w 1052"/>
              <a:gd name="T3" fmla="*/ 2147483646 h 352"/>
              <a:gd name="T4" fmla="*/ 2147483646 w 1052"/>
              <a:gd name="T5" fmla="*/ 0 h 352"/>
              <a:gd name="T6" fmla="*/ 2147483646 w 1052"/>
              <a:gd name="T7" fmla="*/ 2147483646 h 3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2" h="352">
                <a:moveTo>
                  <a:pt x="0" y="352"/>
                </a:moveTo>
                <a:lnTo>
                  <a:pt x="661" y="352"/>
                </a:lnTo>
                <a:lnTo>
                  <a:pt x="660" y="0"/>
                </a:lnTo>
                <a:lnTo>
                  <a:pt x="1052" y="2"/>
                </a:lnTo>
              </a:path>
            </a:pathLst>
          </a:custGeom>
          <a:noFill/>
          <a:ln w="38100" cap="flat" cmpd="sng">
            <a:solidFill>
              <a:srgbClr val="000000"/>
            </a:solidFill>
            <a:prstDash val="solid"/>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2" name="Text Box 99"/>
          <p:cNvSpPr txBox="1">
            <a:spLocks noChangeArrowheads="1"/>
          </p:cNvSpPr>
          <p:nvPr/>
        </p:nvSpPr>
        <p:spPr bwMode="auto">
          <a:xfrm>
            <a:off x="4440238" y="3599338"/>
            <a:ext cx="2419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a:latin typeface="黑体" panose="02010609060101010101" pitchFamily="49" charset="-122"/>
                <a:ea typeface="黑体" panose="02010609060101010101" pitchFamily="49" charset="-122"/>
              </a:rPr>
              <a:t>所需动力、马达温度等</a:t>
            </a:r>
            <a:r>
              <a:rPr lang="en-US" altLang="zh-CN">
                <a:latin typeface="黑体" panose="02010609060101010101" pitchFamily="49" charset="-122"/>
                <a:ea typeface="黑体" panose="02010609060101010101" pitchFamily="49" charset="-122"/>
              </a:rPr>
              <a:t>. </a:t>
            </a:r>
          </a:p>
        </p:txBody>
      </p:sp>
      <p:sp>
        <p:nvSpPr>
          <p:cNvPr id="103" name="Text Box 100"/>
          <p:cNvSpPr txBox="1">
            <a:spLocks noChangeArrowheads="1"/>
          </p:cNvSpPr>
          <p:nvPr/>
        </p:nvSpPr>
        <p:spPr bwMode="auto">
          <a:xfrm>
            <a:off x="4630738" y="4926488"/>
            <a:ext cx="1878012"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a:latin typeface="黑体" panose="02010609060101010101" pitchFamily="49" charset="-122"/>
                <a:ea typeface="黑体" panose="02010609060101010101" pitchFamily="49" charset="-122"/>
              </a:rPr>
              <a:t>变频器输出电流值</a:t>
            </a:r>
            <a:endParaRPr lang="en-US" altLang="zh-CN">
              <a:latin typeface="黑体" panose="02010609060101010101" pitchFamily="49" charset="-122"/>
              <a:ea typeface="黑体" panose="02010609060101010101" pitchFamily="49" charset="-122"/>
            </a:endParaRPr>
          </a:p>
          <a:p>
            <a:pPr algn="ctr" eaLnBrk="1" hangingPunct="1"/>
            <a:r>
              <a:rPr lang="zh-CN" altLang="en-US">
                <a:latin typeface="黑体" panose="02010609060101010101" pitchFamily="49" charset="-122"/>
                <a:ea typeface="黑体" panose="02010609060101010101" pitchFamily="49" charset="-122"/>
              </a:rPr>
              <a:t>变频器温度</a:t>
            </a:r>
            <a:r>
              <a:rPr lang="en-US" altLang="zh-CN">
                <a:latin typeface="黑体" panose="02010609060101010101" pitchFamily="49" charset="-122"/>
                <a:ea typeface="黑体" panose="02010609060101010101" pitchFamily="49" charset="-122"/>
              </a:rPr>
              <a:t>.</a:t>
            </a:r>
          </a:p>
          <a:p>
            <a:pPr algn="ctr" eaLnBrk="1" hangingPunct="1"/>
            <a:r>
              <a:rPr lang="zh-CN" altLang="en-US">
                <a:latin typeface="黑体" panose="02010609060101010101" pitchFamily="49" charset="-122"/>
                <a:ea typeface="黑体" panose="02010609060101010101" pitchFamily="49" charset="-122"/>
              </a:rPr>
              <a:t>故障信息</a:t>
            </a:r>
          </a:p>
          <a:p>
            <a:pPr algn="ctr" eaLnBrk="1" hangingPunct="1"/>
            <a:r>
              <a:rPr lang="zh-CN" altLang="en-US">
                <a:latin typeface="黑体" panose="02010609060101010101" pitchFamily="49" charset="-122"/>
                <a:ea typeface="黑体" panose="02010609060101010101" pitchFamily="49" charset="-122"/>
              </a:rPr>
              <a:t>等</a:t>
            </a:r>
            <a:r>
              <a:rPr lang="en-US" altLang="zh-CN">
                <a:latin typeface="黑体" panose="02010609060101010101" pitchFamily="49" charset="-122"/>
                <a:ea typeface="黑体" panose="02010609060101010101" pitchFamily="49" charset="-122"/>
              </a:rPr>
              <a:t>.</a:t>
            </a:r>
          </a:p>
        </p:txBody>
      </p:sp>
      <p:sp>
        <p:nvSpPr>
          <p:cNvPr id="104" name="Line 101"/>
          <p:cNvSpPr>
            <a:spLocks noChangeShapeType="1"/>
          </p:cNvSpPr>
          <p:nvPr/>
        </p:nvSpPr>
        <p:spPr bwMode="auto">
          <a:xfrm>
            <a:off x="4791075" y="4531200"/>
            <a:ext cx="2286000" cy="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5" name="Line 103"/>
          <p:cNvSpPr>
            <a:spLocks noChangeShapeType="1"/>
          </p:cNvSpPr>
          <p:nvPr/>
        </p:nvSpPr>
        <p:spPr bwMode="auto">
          <a:xfrm>
            <a:off x="5291138" y="4378800"/>
            <a:ext cx="6858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6" name="Line 104"/>
          <p:cNvSpPr>
            <a:spLocks noChangeShapeType="1"/>
          </p:cNvSpPr>
          <p:nvPr/>
        </p:nvSpPr>
        <p:spPr bwMode="auto">
          <a:xfrm>
            <a:off x="5172075" y="4683600"/>
            <a:ext cx="685800" cy="0"/>
          </a:xfrm>
          <a:prstGeom prst="line">
            <a:avLst/>
          </a:prstGeom>
          <a:noFill/>
          <a:ln w="28575">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7" name="Text Box 105"/>
          <p:cNvSpPr txBox="1">
            <a:spLocks noChangeArrowheads="1"/>
          </p:cNvSpPr>
          <p:nvPr/>
        </p:nvSpPr>
        <p:spPr bwMode="auto">
          <a:xfrm>
            <a:off x="7966075" y="4345463"/>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zh-CN" altLang="en-US">
                <a:ea typeface="黑体" panose="02010609060101010101" pitchFamily="49" charset="-122"/>
              </a:rPr>
              <a:t>控制</a:t>
            </a:r>
          </a:p>
        </p:txBody>
      </p:sp>
      <p:sp>
        <p:nvSpPr>
          <p:cNvPr id="108" name="Text Box 106"/>
          <p:cNvSpPr txBox="1">
            <a:spLocks noChangeArrowheads="1"/>
          </p:cNvSpPr>
          <p:nvPr/>
        </p:nvSpPr>
        <p:spPr bwMode="auto">
          <a:xfrm>
            <a:off x="3343275" y="4208938"/>
            <a:ext cx="1422400" cy="565150"/>
          </a:xfrm>
          <a:prstGeom prst="rect">
            <a:avLst/>
          </a:prstGeom>
          <a:solidFill>
            <a:srgbClr val="99FFCC"/>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r>
              <a:rPr lang="en-US" altLang="zh-CN">
                <a:solidFill>
                  <a:srgbClr val="000000"/>
                </a:solidFill>
              </a:rPr>
              <a:t>HV</a:t>
            </a:r>
            <a:r>
              <a:rPr lang="zh-CN" altLang="en-US">
                <a:solidFill>
                  <a:srgbClr val="000000"/>
                </a:solidFill>
              </a:rPr>
              <a:t>车辆控制 </a:t>
            </a:r>
            <a:r>
              <a:rPr lang="en-US" altLang="zh-CN">
                <a:solidFill>
                  <a:srgbClr val="000000"/>
                </a:solidFill>
              </a:rPr>
              <a:t>ECU</a:t>
            </a:r>
          </a:p>
        </p:txBody>
      </p:sp>
      <p:sp>
        <p:nvSpPr>
          <p:cNvPr id="109" name="Freeform 109"/>
          <p:cNvSpPr>
            <a:spLocks/>
          </p:cNvSpPr>
          <p:nvPr/>
        </p:nvSpPr>
        <p:spPr bwMode="auto">
          <a:xfrm flipV="1">
            <a:off x="7839075" y="4759800"/>
            <a:ext cx="1670050" cy="338138"/>
          </a:xfrm>
          <a:custGeom>
            <a:avLst/>
            <a:gdLst>
              <a:gd name="T0" fmla="*/ 0 w 1052"/>
              <a:gd name="T1" fmla="*/ 2147483646 h 352"/>
              <a:gd name="T2" fmla="*/ 2147483646 w 1052"/>
              <a:gd name="T3" fmla="*/ 2147483646 h 352"/>
              <a:gd name="T4" fmla="*/ 2147483646 w 1052"/>
              <a:gd name="T5" fmla="*/ 0 h 352"/>
              <a:gd name="T6" fmla="*/ 2147483646 w 1052"/>
              <a:gd name="T7" fmla="*/ 2147483646 h 3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2" h="352">
                <a:moveTo>
                  <a:pt x="0" y="352"/>
                </a:moveTo>
                <a:lnTo>
                  <a:pt x="661" y="352"/>
                </a:lnTo>
                <a:lnTo>
                  <a:pt x="660" y="0"/>
                </a:lnTo>
                <a:lnTo>
                  <a:pt x="1052" y="2"/>
                </a:lnTo>
              </a:path>
            </a:pathLst>
          </a:custGeom>
          <a:noFill/>
          <a:ln w="38100" cap="flat" cmpd="sng">
            <a:solidFill>
              <a:srgbClr val="000000"/>
            </a:solidFill>
            <a:prstDash val="solid"/>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1727222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63" name="矩形 62"/>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65" name="图片 64"/>
          <p:cNvPicPr>
            <a:picLocks noChangeAspect="1"/>
          </p:cNvPicPr>
          <p:nvPr/>
        </p:nvPicPr>
        <p:blipFill>
          <a:blip r:embed="rId2"/>
          <a:stretch>
            <a:fillRect/>
          </a:stretch>
        </p:blipFill>
        <p:spPr>
          <a:xfrm>
            <a:off x="-8255" y="1034031"/>
            <a:ext cx="543560" cy="426085"/>
          </a:xfrm>
          <a:prstGeom prst="rect">
            <a:avLst/>
          </a:prstGeom>
        </p:spPr>
      </p:pic>
      <p:sp>
        <p:nvSpPr>
          <p:cNvPr id="66" name="L 形 65"/>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L 形 66"/>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920000" y="1658237"/>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电流传感器</a:t>
            </a:r>
            <a:endParaRPr lang="zh-CN" altLang="en-US" sz="2400" dirty="0">
              <a:latin typeface="微软雅黑" panose="020B0503020204020204" pitchFamily="34" charset="-122"/>
              <a:ea typeface="微软雅黑" panose="020B0503020204020204" pitchFamily="34" charset="-122"/>
            </a:endParaRPr>
          </a:p>
        </p:txBody>
      </p:sp>
      <p:sp>
        <p:nvSpPr>
          <p:cNvPr id="24" name="Text Box 5"/>
          <p:cNvSpPr txBox="1">
            <a:spLocks noChangeArrowheads="1"/>
          </p:cNvSpPr>
          <p:nvPr/>
        </p:nvSpPr>
        <p:spPr bwMode="auto">
          <a:xfrm>
            <a:off x="9794400" y="3155950"/>
            <a:ext cx="7207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2400" b="1">
                <a:solidFill>
                  <a:srgbClr val="000000"/>
                </a:solidFill>
              </a:rPr>
              <a:t>MG</a:t>
            </a:r>
          </a:p>
        </p:txBody>
      </p:sp>
      <p:sp>
        <p:nvSpPr>
          <p:cNvPr id="25" name="Rectangle 6" descr="Newsprint"/>
          <p:cNvSpPr>
            <a:spLocks noChangeArrowheads="1"/>
          </p:cNvSpPr>
          <p:nvPr/>
        </p:nvSpPr>
        <p:spPr bwMode="auto">
          <a:xfrm>
            <a:off x="3618000" y="1098550"/>
            <a:ext cx="8382000" cy="5715000"/>
          </a:xfrm>
          <a:prstGeom prst="rect">
            <a:avLst/>
          </a:prstGeom>
          <a:blipFill dpi="0" rotWithShape="0">
            <a:blip r:embed="rId3"/>
            <a:srcRect/>
            <a:tile tx="0" ty="0" sx="100000" sy="100000" flip="none" algn="tl"/>
          </a:blipFill>
          <a:ln>
            <a:noFill/>
          </a:ln>
          <a:effectLst>
            <a:outerShdw dist="71842" dir="2700000" algn="ctr" rotWithShape="0">
              <a:schemeClr val="bg2"/>
            </a:outerShdw>
          </a:effectLst>
          <a:extLst>
            <a:ext uri="{91240B29-F687-4F45-9708-019B960494DF}">
              <a14:hiddenLine xmlns:a14="http://schemas.microsoft.com/office/drawing/2010/main" w="28575">
                <a:solidFill>
                  <a:schemeClr val="bg1"/>
                </a:solidFill>
                <a:miter lim="800000"/>
                <a:headEnd/>
                <a:tailEnd/>
              </a14:hiddenLine>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sp>
        <p:nvSpPr>
          <p:cNvPr id="26" name="Text Box 8"/>
          <p:cNvSpPr txBox="1">
            <a:spLocks noChangeArrowheads="1"/>
          </p:cNvSpPr>
          <p:nvPr/>
        </p:nvSpPr>
        <p:spPr bwMode="auto">
          <a:xfrm>
            <a:off x="3698400" y="1403350"/>
            <a:ext cx="1066800" cy="5105400"/>
          </a:xfrm>
          <a:prstGeom prst="rect">
            <a:avLst/>
          </a:prstGeom>
          <a:solidFill>
            <a:srgbClr val="99FFCC"/>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b="1">
                <a:solidFill>
                  <a:srgbClr val="000000"/>
                </a:solidFill>
              </a:rPr>
              <a:t>MG ECU</a:t>
            </a:r>
          </a:p>
          <a:p>
            <a:endParaRPr lang="en-US" altLang="zh-CN" b="1">
              <a:solidFill>
                <a:srgbClr val="000000"/>
              </a:solidFill>
            </a:endParaRPr>
          </a:p>
          <a:p>
            <a:endParaRPr lang="zh-CN" altLang="en-US" b="1">
              <a:solidFill>
                <a:srgbClr val="000000"/>
              </a:solidFill>
            </a:endParaRPr>
          </a:p>
        </p:txBody>
      </p:sp>
      <p:grpSp>
        <p:nvGrpSpPr>
          <p:cNvPr id="27" name="Group 12"/>
          <p:cNvGrpSpPr>
            <a:grpSpLocks/>
          </p:cNvGrpSpPr>
          <p:nvPr/>
        </p:nvGrpSpPr>
        <p:grpSpPr bwMode="auto">
          <a:xfrm>
            <a:off x="5679600" y="1250950"/>
            <a:ext cx="1404937" cy="2493963"/>
            <a:chOff x="1680" y="720"/>
            <a:chExt cx="885" cy="1571"/>
          </a:xfrm>
        </p:grpSpPr>
        <p:sp>
          <p:nvSpPr>
            <p:cNvPr id="28" name="Oval 13"/>
            <p:cNvSpPr>
              <a:spLocks noChangeArrowheads="1"/>
            </p:cNvSpPr>
            <p:nvPr/>
          </p:nvSpPr>
          <p:spPr bwMode="auto">
            <a:xfrm rot="-5400000">
              <a:off x="1755" y="719"/>
              <a:ext cx="740" cy="741"/>
            </a:xfrm>
            <a:prstGeom prst="ellipse">
              <a:avLst/>
            </a:prstGeom>
            <a:solidFill>
              <a:srgbClr val="FF99FF"/>
            </a:solidFill>
            <a:ln w="3810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grpSp>
          <p:nvGrpSpPr>
            <p:cNvPr id="29" name="Group 14"/>
            <p:cNvGrpSpPr>
              <a:grpSpLocks/>
            </p:cNvGrpSpPr>
            <p:nvPr/>
          </p:nvGrpSpPr>
          <p:grpSpPr bwMode="auto">
            <a:xfrm rot="16200000" flipH="1">
              <a:off x="1922" y="978"/>
              <a:ext cx="93" cy="271"/>
              <a:chOff x="2496" y="224"/>
              <a:chExt cx="472" cy="517"/>
            </a:xfrm>
          </p:grpSpPr>
          <p:sp>
            <p:nvSpPr>
              <p:cNvPr id="45" name="Freeform 15"/>
              <p:cNvSpPr>
                <a:spLocks/>
              </p:cNvSpPr>
              <p:nvPr/>
            </p:nvSpPr>
            <p:spPr bwMode="auto">
              <a:xfrm>
                <a:off x="2497" y="22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6" name="Freeform 16"/>
              <p:cNvSpPr>
                <a:spLocks/>
              </p:cNvSpPr>
              <p:nvPr/>
            </p:nvSpPr>
            <p:spPr bwMode="auto">
              <a:xfrm>
                <a:off x="2496" y="37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7" name="Freeform 17"/>
              <p:cNvSpPr>
                <a:spLocks/>
              </p:cNvSpPr>
              <p:nvPr/>
            </p:nvSpPr>
            <p:spPr bwMode="auto">
              <a:xfrm>
                <a:off x="2496" y="527"/>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30" name="Group 18"/>
            <p:cNvGrpSpPr>
              <a:grpSpLocks/>
            </p:cNvGrpSpPr>
            <p:nvPr/>
          </p:nvGrpSpPr>
          <p:grpSpPr bwMode="auto">
            <a:xfrm rot="9000000" flipH="1">
              <a:off x="2172" y="1084"/>
              <a:ext cx="92" cy="272"/>
              <a:chOff x="2496" y="224"/>
              <a:chExt cx="472" cy="517"/>
            </a:xfrm>
          </p:grpSpPr>
          <p:sp>
            <p:nvSpPr>
              <p:cNvPr id="42" name="Freeform 19"/>
              <p:cNvSpPr>
                <a:spLocks/>
              </p:cNvSpPr>
              <p:nvPr/>
            </p:nvSpPr>
            <p:spPr bwMode="auto">
              <a:xfrm>
                <a:off x="2497" y="22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3" name="Freeform 20"/>
              <p:cNvSpPr>
                <a:spLocks/>
              </p:cNvSpPr>
              <p:nvPr/>
            </p:nvSpPr>
            <p:spPr bwMode="auto">
              <a:xfrm>
                <a:off x="2496" y="37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4" name="Freeform 21"/>
              <p:cNvSpPr>
                <a:spLocks/>
              </p:cNvSpPr>
              <p:nvPr/>
            </p:nvSpPr>
            <p:spPr bwMode="auto">
              <a:xfrm>
                <a:off x="2496" y="527"/>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31" name="Oval 22"/>
            <p:cNvSpPr>
              <a:spLocks noChangeArrowheads="1"/>
            </p:cNvSpPr>
            <p:nvPr/>
          </p:nvSpPr>
          <p:spPr bwMode="auto">
            <a:xfrm rot="-5400000">
              <a:off x="2094" y="1057"/>
              <a:ext cx="68" cy="68"/>
            </a:xfrm>
            <a:prstGeom prst="ellipse">
              <a:avLst/>
            </a:prstGeom>
            <a:solidFill>
              <a:srgbClr val="000000"/>
            </a:solidFill>
            <a:ln>
              <a:noFill/>
            </a:ln>
            <a:effectLst/>
            <a:extLst>
              <a:ext uri="{91240B29-F687-4F45-9708-019B960494DF}">
                <a14:hiddenLine xmlns:a14="http://schemas.microsoft.com/office/drawing/2010/main" w="38100">
                  <a:solidFill>
                    <a:srgbClr val="FF99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grpSp>
          <p:nvGrpSpPr>
            <p:cNvPr id="32" name="Group 23"/>
            <p:cNvGrpSpPr>
              <a:grpSpLocks/>
            </p:cNvGrpSpPr>
            <p:nvPr/>
          </p:nvGrpSpPr>
          <p:grpSpPr bwMode="auto">
            <a:xfrm rot="1800000" flipH="1">
              <a:off x="2138" y="799"/>
              <a:ext cx="91" cy="273"/>
              <a:chOff x="2496" y="224"/>
              <a:chExt cx="472" cy="517"/>
            </a:xfrm>
          </p:grpSpPr>
          <p:sp>
            <p:nvSpPr>
              <p:cNvPr id="39" name="Freeform 24"/>
              <p:cNvSpPr>
                <a:spLocks/>
              </p:cNvSpPr>
              <p:nvPr/>
            </p:nvSpPr>
            <p:spPr bwMode="auto">
              <a:xfrm>
                <a:off x="2497" y="22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0" name="Freeform 25"/>
              <p:cNvSpPr>
                <a:spLocks/>
              </p:cNvSpPr>
              <p:nvPr/>
            </p:nvSpPr>
            <p:spPr bwMode="auto">
              <a:xfrm>
                <a:off x="2496" y="37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1" name="Freeform 26"/>
              <p:cNvSpPr>
                <a:spLocks/>
              </p:cNvSpPr>
              <p:nvPr/>
            </p:nvSpPr>
            <p:spPr bwMode="auto">
              <a:xfrm>
                <a:off x="2496" y="527"/>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33" name="Text Box 27"/>
            <p:cNvSpPr txBox="1">
              <a:spLocks noChangeArrowheads="1"/>
            </p:cNvSpPr>
            <p:nvPr/>
          </p:nvSpPr>
          <p:spPr bwMode="auto">
            <a:xfrm>
              <a:off x="2214" y="1055"/>
              <a:ext cx="12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800" b="1" i="1">
                  <a:solidFill>
                    <a:srgbClr val="000000"/>
                  </a:solidFill>
                </a:rPr>
                <a:t>W</a:t>
              </a:r>
            </a:p>
          </p:txBody>
        </p:sp>
        <p:sp>
          <p:nvSpPr>
            <p:cNvPr id="34" name="Text Box 28"/>
            <p:cNvSpPr txBox="1">
              <a:spLocks noChangeArrowheads="1"/>
            </p:cNvSpPr>
            <p:nvPr/>
          </p:nvSpPr>
          <p:spPr bwMode="auto">
            <a:xfrm>
              <a:off x="1936" y="796"/>
              <a:ext cx="15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800" b="1" i="1">
                  <a:solidFill>
                    <a:srgbClr val="000000"/>
                  </a:solidFill>
                </a:rPr>
                <a:t>U</a:t>
              </a:r>
            </a:p>
          </p:txBody>
        </p:sp>
        <p:sp>
          <p:nvSpPr>
            <p:cNvPr id="35" name="Text Box 29"/>
            <p:cNvSpPr txBox="1">
              <a:spLocks noChangeArrowheads="1"/>
            </p:cNvSpPr>
            <p:nvPr/>
          </p:nvSpPr>
          <p:spPr bwMode="auto">
            <a:xfrm>
              <a:off x="1854" y="1126"/>
              <a:ext cx="15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800" b="1" i="1">
                  <a:solidFill>
                    <a:srgbClr val="000000"/>
                  </a:solidFill>
                </a:rPr>
                <a:t>V</a:t>
              </a:r>
            </a:p>
          </p:txBody>
        </p:sp>
        <p:sp>
          <p:nvSpPr>
            <p:cNvPr id="36" name="Freeform 30"/>
            <p:cNvSpPr>
              <a:spLocks/>
            </p:cNvSpPr>
            <p:nvPr/>
          </p:nvSpPr>
          <p:spPr bwMode="auto">
            <a:xfrm>
              <a:off x="1680" y="1073"/>
              <a:ext cx="296" cy="1218"/>
            </a:xfrm>
            <a:custGeom>
              <a:avLst/>
              <a:gdLst>
                <a:gd name="T0" fmla="*/ 294 w 296"/>
                <a:gd name="T1" fmla="*/ 1218 h 1218"/>
                <a:gd name="T2" fmla="*/ 296 w 296"/>
                <a:gd name="T3" fmla="*/ 523 h 1218"/>
                <a:gd name="T4" fmla="*/ 0 w 296"/>
                <a:gd name="T5" fmla="*/ 523 h 1218"/>
                <a:gd name="T6" fmla="*/ 0 w 296"/>
                <a:gd name="T7" fmla="*/ 0 h 1218"/>
                <a:gd name="T8" fmla="*/ 160 w 296"/>
                <a:gd name="T9" fmla="*/ 0 h 1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1218">
                  <a:moveTo>
                    <a:pt x="294" y="1218"/>
                  </a:moveTo>
                  <a:lnTo>
                    <a:pt x="296" y="523"/>
                  </a:lnTo>
                  <a:lnTo>
                    <a:pt x="0" y="523"/>
                  </a:lnTo>
                  <a:lnTo>
                    <a:pt x="0" y="0"/>
                  </a:lnTo>
                  <a:lnTo>
                    <a:pt x="160" y="0"/>
                  </a:ln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Freeform 31"/>
            <p:cNvSpPr>
              <a:spLocks/>
            </p:cNvSpPr>
            <p:nvPr/>
          </p:nvSpPr>
          <p:spPr bwMode="auto">
            <a:xfrm>
              <a:off x="2145" y="1347"/>
              <a:ext cx="170" cy="936"/>
            </a:xfrm>
            <a:custGeom>
              <a:avLst/>
              <a:gdLst>
                <a:gd name="T0" fmla="*/ 0 w 170"/>
                <a:gd name="T1" fmla="*/ 936 h 936"/>
                <a:gd name="T2" fmla="*/ 0 w 170"/>
                <a:gd name="T3" fmla="*/ 161 h 936"/>
                <a:gd name="T4" fmla="*/ 169 w 170"/>
                <a:gd name="T5" fmla="*/ 161 h 936"/>
                <a:gd name="T6" fmla="*/ 170 w 170"/>
                <a:gd name="T7" fmla="*/ 63 h 936"/>
                <a:gd name="T8" fmla="*/ 100 w 170"/>
                <a:gd name="T9" fmla="*/ 0 h 9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936">
                  <a:moveTo>
                    <a:pt x="0" y="936"/>
                  </a:moveTo>
                  <a:lnTo>
                    <a:pt x="0" y="161"/>
                  </a:lnTo>
                  <a:lnTo>
                    <a:pt x="169" y="161"/>
                  </a:lnTo>
                  <a:lnTo>
                    <a:pt x="170" y="63"/>
                  </a:lnTo>
                  <a:lnTo>
                    <a:pt x="100" y="0"/>
                  </a:ln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Freeform 32"/>
            <p:cNvSpPr>
              <a:spLocks/>
            </p:cNvSpPr>
            <p:nvPr/>
          </p:nvSpPr>
          <p:spPr bwMode="auto">
            <a:xfrm>
              <a:off x="2281" y="770"/>
              <a:ext cx="284" cy="1513"/>
            </a:xfrm>
            <a:custGeom>
              <a:avLst/>
              <a:gdLst>
                <a:gd name="T0" fmla="*/ 32 w 284"/>
                <a:gd name="T1" fmla="*/ 1513 h 1513"/>
                <a:gd name="T2" fmla="*/ 33 w 284"/>
                <a:gd name="T3" fmla="*/ 822 h 1513"/>
                <a:gd name="T4" fmla="*/ 284 w 284"/>
                <a:gd name="T5" fmla="*/ 822 h 1513"/>
                <a:gd name="T6" fmla="*/ 284 w 284"/>
                <a:gd name="T7" fmla="*/ 0 h 1513"/>
                <a:gd name="T8" fmla="*/ 28 w 284"/>
                <a:gd name="T9" fmla="*/ 0 h 1513"/>
                <a:gd name="T10" fmla="*/ 0 w 284"/>
                <a:gd name="T11" fmla="*/ 70 h 15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4" h="1513">
                  <a:moveTo>
                    <a:pt x="32" y="1513"/>
                  </a:moveTo>
                  <a:lnTo>
                    <a:pt x="33" y="822"/>
                  </a:lnTo>
                  <a:lnTo>
                    <a:pt x="284" y="822"/>
                  </a:lnTo>
                  <a:lnTo>
                    <a:pt x="284" y="0"/>
                  </a:lnTo>
                  <a:lnTo>
                    <a:pt x="28" y="0"/>
                  </a:lnTo>
                  <a:lnTo>
                    <a:pt x="0" y="70"/>
                  </a:ln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8" name="Arc 33"/>
          <p:cNvSpPr>
            <a:spLocks/>
          </p:cNvSpPr>
          <p:nvPr/>
        </p:nvSpPr>
        <p:spPr bwMode="auto">
          <a:xfrm>
            <a:off x="5984400" y="2736850"/>
            <a:ext cx="309562" cy="155575"/>
          </a:xfrm>
          <a:custGeom>
            <a:avLst/>
            <a:gdLst>
              <a:gd name="T0" fmla="*/ 2147483646 w 43200"/>
              <a:gd name="T1" fmla="*/ 2147483646 h 41176"/>
              <a:gd name="T2" fmla="*/ 2147483646 w 43200"/>
              <a:gd name="T3" fmla="*/ 2147483646 h 41176"/>
              <a:gd name="T4" fmla="*/ 2147483646 w 43200"/>
              <a:gd name="T5" fmla="*/ 2147483646 h 41176"/>
              <a:gd name="T6" fmla="*/ 0 60000 65536"/>
              <a:gd name="T7" fmla="*/ 0 60000 65536"/>
              <a:gd name="T8" fmla="*/ 0 60000 65536"/>
            </a:gdLst>
            <a:ahLst/>
            <a:cxnLst>
              <a:cxn ang="T6">
                <a:pos x="T0" y="T1"/>
              </a:cxn>
              <a:cxn ang="T7">
                <a:pos x="T2" y="T3"/>
              </a:cxn>
              <a:cxn ang="T8">
                <a:pos x="T4" y="T5"/>
              </a:cxn>
            </a:cxnLst>
            <a:rect l="0" t="0" r="r" b="b"/>
            <a:pathLst>
              <a:path w="43200" h="41176" fill="none"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path>
              <a:path w="43200" h="41176" stroke="0"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lnTo>
                  <a:pt x="21600" y="21600"/>
                </a:lnTo>
                <a:lnTo>
                  <a:pt x="11634" y="40763"/>
                </a:lnTo>
                <a:close/>
              </a:path>
            </a:pathLst>
          </a:cu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 name="Arc 34"/>
          <p:cNvSpPr>
            <a:spLocks/>
          </p:cNvSpPr>
          <p:nvPr/>
        </p:nvSpPr>
        <p:spPr bwMode="auto">
          <a:xfrm>
            <a:off x="5984400" y="2946400"/>
            <a:ext cx="309562" cy="155575"/>
          </a:xfrm>
          <a:custGeom>
            <a:avLst/>
            <a:gdLst>
              <a:gd name="T0" fmla="*/ 2147483646 w 43200"/>
              <a:gd name="T1" fmla="*/ 2147483646 h 41176"/>
              <a:gd name="T2" fmla="*/ 2147483646 w 43200"/>
              <a:gd name="T3" fmla="*/ 2147483646 h 41176"/>
              <a:gd name="T4" fmla="*/ 2147483646 w 43200"/>
              <a:gd name="T5" fmla="*/ 2147483646 h 41176"/>
              <a:gd name="T6" fmla="*/ 0 60000 65536"/>
              <a:gd name="T7" fmla="*/ 0 60000 65536"/>
              <a:gd name="T8" fmla="*/ 0 60000 65536"/>
            </a:gdLst>
            <a:ahLst/>
            <a:cxnLst>
              <a:cxn ang="T6">
                <a:pos x="T0" y="T1"/>
              </a:cxn>
              <a:cxn ang="T7">
                <a:pos x="T2" y="T3"/>
              </a:cxn>
              <a:cxn ang="T8">
                <a:pos x="T4" y="T5"/>
              </a:cxn>
            </a:cxnLst>
            <a:rect l="0" t="0" r="r" b="b"/>
            <a:pathLst>
              <a:path w="43200" h="41176" fill="none"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path>
              <a:path w="43200" h="41176" stroke="0"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lnTo>
                  <a:pt x="21600" y="21600"/>
                </a:lnTo>
                <a:lnTo>
                  <a:pt x="11634" y="40763"/>
                </a:lnTo>
                <a:close/>
              </a:path>
            </a:pathLst>
          </a:cu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0" name="Arc 35"/>
          <p:cNvSpPr>
            <a:spLocks/>
          </p:cNvSpPr>
          <p:nvPr/>
        </p:nvSpPr>
        <p:spPr bwMode="auto">
          <a:xfrm>
            <a:off x="6265387" y="3228975"/>
            <a:ext cx="309563" cy="155575"/>
          </a:xfrm>
          <a:custGeom>
            <a:avLst/>
            <a:gdLst>
              <a:gd name="T0" fmla="*/ 2147483646 w 43200"/>
              <a:gd name="T1" fmla="*/ 2147483646 h 41176"/>
              <a:gd name="T2" fmla="*/ 2147483646 w 43200"/>
              <a:gd name="T3" fmla="*/ 2147483646 h 41176"/>
              <a:gd name="T4" fmla="*/ 2147483646 w 43200"/>
              <a:gd name="T5" fmla="*/ 2147483646 h 41176"/>
              <a:gd name="T6" fmla="*/ 0 60000 65536"/>
              <a:gd name="T7" fmla="*/ 0 60000 65536"/>
              <a:gd name="T8" fmla="*/ 0 60000 65536"/>
            </a:gdLst>
            <a:ahLst/>
            <a:cxnLst>
              <a:cxn ang="T6">
                <a:pos x="T0" y="T1"/>
              </a:cxn>
              <a:cxn ang="T7">
                <a:pos x="T2" y="T3"/>
              </a:cxn>
              <a:cxn ang="T8">
                <a:pos x="T4" y="T5"/>
              </a:cxn>
            </a:cxnLst>
            <a:rect l="0" t="0" r="r" b="b"/>
            <a:pathLst>
              <a:path w="43200" h="41176" fill="none"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path>
              <a:path w="43200" h="41176" stroke="0"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lnTo>
                  <a:pt x="21600" y="21600"/>
                </a:lnTo>
                <a:lnTo>
                  <a:pt x="11634" y="40763"/>
                </a:lnTo>
                <a:close/>
              </a:path>
            </a:pathLst>
          </a:cu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 name="Arc 36"/>
          <p:cNvSpPr>
            <a:spLocks/>
          </p:cNvSpPr>
          <p:nvPr/>
        </p:nvSpPr>
        <p:spPr bwMode="auto">
          <a:xfrm>
            <a:off x="6265387" y="3476625"/>
            <a:ext cx="309563" cy="155575"/>
          </a:xfrm>
          <a:custGeom>
            <a:avLst/>
            <a:gdLst>
              <a:gd name="T0" fmla="*/ 2147483646 w 43200"/>
              <a:gd name="T1" fmla="*/ 2147483646 h 41176"/>
              <a:gd name="T2" fmla="*/ 2147483646 w 43200"/>
              <a:gd name="T3" fmla="*/ 2147483646 h 41176"/>
              <a:gd name="T4" fmla="*/ 2147483646 w 43200"/>
              <a:gd name="T5" fmla="*/ 2147483646 h 41176"/>
              <a:gd name="T6" fmla="*/ 0 60000 65536"/>
              <a:gd name="T7" fmla="*/ 0 60000 65536"/>
              <a:gd name="T8" fmla="*/ 0 60000 65536"/>
            </a:gdLst>
            <a:ahLst/>
            <a:cxnLst>
              <a:cxn ang="T6">
                <a:pos x="T0" y="T1"/>
              </a:cxn>
              <a:cxn ang="T7">
                <a:pos x="T2" y="T3"/>
              </a:cxn>
              <a:cxn ang="T8">
                <a:pos x="T4" y="T5"/>
              </a:cxn>
            </a:cxnLst>
            <a:rect l="0" t="0" r="r" b="b"/>
            <a:pathLst>
              <a:path w="43200" h="41176" fill="none"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path>
              <a:path w="43200" h="41176" stroke="0"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lnTo>
                  <a:pt x="21600" y="21600"/>
                </a:lnTo>
                <a:lnTo>
                  <a:pt x="11634" y="40763"/>
                </a:lnTo>
                <a:close/>
              </a:path>
            </a:pathLst>
          </a:cu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2" name="Line 37"/>
          <p:cNvSpPr>
            <a:spLocks noChangeShapeType="1"/>
          </p:cNvSpPr>
          <p:nvPr/>
        </p:nvSpPr>
        <p:spPr bwMode="auto">
          <a:xfrm flipH="1">
            <a:off x="4765200" y="2813050"/>
            <a:ext cx="1219200" cy="0"/>
          </a:xfrm>
          <a:prstGeom prst="line">
            <a:avLst/>
          </a:prstGeom>
          <a:noFill/>
          <a:ln w="38100">
            <a:solidFill>
              <a:srgbClr val="0000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 name="Line 38"/>
          <p:cNvSpPr>
            <a:spLocks noChangeShapeType="1"/>
          </p:cNvSpPr>
          <p:nvPr/>
        </p:nvSpPr>
        <p:spPr bwMode="auto">
          <a:xfrm flipH="1">
            <a:off x="4765200" y="3022600"/>
            <a:ext cx="1219200" cy="0"/>
          </a:xfrm>
          <a:prstGeom prst="line">
            <a:avLst/>
          </a:prstGeom>
          <a:noFill/>
          <a:ln w="38100">
            <a:solidFill>
              <a:srgbClr val="0000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4" name="Line 39"/>
          <p:cNvSpPr>
            <a:spLocks noChangeShapeType="1"/>
          </p:cNvSpPr>
          <p:nvPr/>
        </p:nvSpPr>
        <p:spPr bwMode="auto">
          <a:xfrm flipH="1">
            <a:off x="4765200" y="3308350"/>
            <a:ext cx="1524000" cy="0"/>
          </a:xfrm>
          <a:prstGeom prst="line">
            <a:avLst/>
          </a:prstGeom>
          <a:noFill/>
          <a:ln w="38100">
            <a:solidFill>
              <a:srgbClr val="0000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5" name="Line 40"/>
          <p:cNvSpPr>
            <a:spLocks noChangeShapeType="1"/>
          </p:cNvSpPr>
          <p:nvPr/>
        </p:nvSpPr>
        <p:spPr bwMode="auto">
          <a:xfrm flipH="1">
            <a:off x="4765200" y="3556000"/>
            <a:ext cx="1524000" cy="0"/>
          </a:xfrm>
          <a:prstGeom prst="line">
            <a:avLst/>
          </a:prstGeom>
          <a:noFill/>
          <a:ln w="38100">
            <a:solidFill>
              <a:srgbClr val="0000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6" name="Text Box 41"/>
          <p:cNvSpPr txBox="1">
            <a:spLocks noChangeArrowheads="1"/>
          </p:cNvSpPr>
          <p:nvPr/>
        </p:nvSpPr>
        <p:spPr bwMode="auto">
          <a:xfrm>
            <a:off x="4714400" y="2546350"/>
            <a:ext cx="812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GIVA</a:t>
            </a:r>
          </a:p>
        </p:txBody>
      </p:sp>
      <p:sp>
        <p:nvSpPr>
          <p:cNvPr id="57" name="Text Box 42"/>
          <p:cNvSpPr txBox="1">
            <a:spLocks noChangeArrowheads="1"/>
          </p:cNvSpPr>
          <p:nvPr/>
        </p:nvSpPr>
        <p:spPr bwMode="auto">
          <a:xfrm>
            <a:off x="4714400" y="2774950"/>
            <a:ext cx="812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GIVB</a:t>
            </a:r>
          </a:p>
        </p:txBody>
      </p:sp>
      <p:sp>
        <p:nvSpPr>
          <p:cNvPr id="58" name="Text Box 43"/>
          <p:cNvSpPr txBox="1">
            <a:spLocks noChangeArrowheads="1"/>
          </p:cNvSpPr>
          <p:nvPr/>
        </p:nvSpPr>
        <p:spPr bwMode="auto">
          <a:xfrm>
            <a:off x="4714400" y="3041650"/>
            <a:ext cx="812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GIWA</a:t>
            </a:r>
          </a:p>
        </p:txBody>
      </p:sp>
      <p:sp>
        <p:nvSpPr>
          <p:cNvPr id="59" name="Text Box 44"/>
          <p:cNvSpPr txBox="1">
            <a:spLocks noChangeArrowheads="1"/>
          </p:cNvSpPr>
          <p:nvPr/>
        </p:nvSpPr>
        <p:spPr bwMode="auto">
          <a:xfrm>
            <a:off x="4714400" y="3308350"/>
            <a:ext cx="812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GIWB</a:t>
            </a:r>
          </a:p>
        </p:txBody>
      </p:sp>
      <p:sp>
        <p:nvSpPr>
          <p:cNvPr id="60" name="Arc 45"/>
          <p:cNvSpPr>
            <a:spLocks/>
          </p:cNvSpPr>
          <p:nvPr/>
        </p:nvSpPr>
        <p:spPr bwMode="auto">
          <a:xfrm>
            <a:off x="5984400" y="5556250"/>
            <a:ext cx="309562" cy="155575"/>
          </a:xfrm>
          <a:custGeom>
            <a:avLst/>
            <a:gdLst>
              <a:gd name="T0" fmla="*/ 2147483646 w 43200"/>
              <a:gd name="T1" fmla="*/ 2147483646 h 41176"/>
              <a:gd name="T2" fmla="*/ 2147483646 w 43200"/>
              <a:gd name="T3" fmla="*/ 2147483646 h 41176"/>
              <a:gd name="T4" fmla="*/ 2147483646 w 43200"/>
              <a:gd name="T5" fmla="*/ 2147483646 h 41176"/>
              <a:gd name="T6" fmla="*/ 0 60000 65536"/>
              <a:gd name="T7" fmla="*/ 0 60000 65536"/>
              <a:gd name="T8" fmla="*/ 0 60000 65536"/>
            </a:gdLst>
            <a:ahLst/>
            <a:cxnLst>
              <a:cxn ang="T6">
                <a:pos x="T0" y="T1"/>
              </a:cxn>
              <a:cxn ang="T7">
                <a:pos x="T2" y="T3"/>
              </a:cxn>
              <a:cxn ang="T8">
                <a:pos x="T4" y="T5"/>
              </a:cxn>
            </a:cxnLst>
            <a:rect l="0" t="0" r="r" b="b"/>
            <a:pathLst>
              <a:path w="43200" h="41176" fill="none"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path>
              <a:path w="43200" h="41176" stroke="0"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lnTo>
                  <a:pt x="21600" y="21600"/>
                </a:lnTo>
                <a:lnTo>
                  <a:pt x="11634" y="40763"/>
                </a:lnTo>
                <a:close/>
              </a:path>
            </a:pathLst>
          </a:cu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1" name="Arc 46"/>
          <p:cNvSpPr>
            <a:spLocks/>
          </p:cNvSpPr>
          <p:nvPr/>
        </p:nvSpPr>
        <p:spPr bwMode="auto">
          <a:xfrm>
            <a:off x="5984400" y="5765800"/>
            <a:ext cx="309562" cy="155575"/>
          </a:xfrm>
          <a:custGeom>
            <a:avLst/>
            <a:gdLst>
              <a:gd name="T0" fmla="*/ 2147483646 w 43200"/>
              <a:gd name="T1" fmla="*/ 2147483646 h 41176"/>
              <a:gd name="T2" fmla="*/ 2147483646 w 43200"/>
              <a:gd name="T3" fmla="*/ 2147483646 h 41176"/>
              <a:gd name="T4" fmla="*/ 2147483646 w 43200"/>
              <a:gd name="T5" fmla="*/ 2147483646 h 41176"/>
              <a:gd name="T6" fmla="*/ 0 60000 65536"/>
              <a:gd name="T7" fmla="*/ 0 60000 65536"/>
              <a:gd name="T8" fmla="*/ 0 60000 65536"/>
            </a:gdLst>
            <a:ahLst/>
            <a:cxnLst>
              <a:cxn ang="T6">
                <a:pos x="T0" y="T1"/>
              </a:cxn>
              <a:cxn ang="T7">
                <a:pos x="T2" y="T3"/>
              </a:cxn>
              <a:cxn ang="T8">
                <a:pos x="T4" y="T5"/>
              </a:cxn>
            </a:cxnLst>
            <a:rect l="0" t="0" r="r" b="b"/>
            <a:pathLst>
              <a:path w="43200" h="41176" fill="none"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path>
              <a:path w="43200" h="41176" stroke="0"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lnTo>
                  <a:pt x="21600" y="21600"/>
                </a:lnTo>
                <a:lnTo>
                  <a:pt x="11634" y="40763"/>
                </a:lnTo>
                <a:close/>
              </a:path>
            </a:pathLst>
          </a:cu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9" name="Arc 47"/>
          <p:cNvSpPr>
            <a:spLocks/>
          </p:cNvSpPr>
          <p:nvPr/>
        </p:nvSpPr>
        <p:spPr bwMode="auto">
          <a:xfrm>
            <a:off x="6265387" y="6048375"/>
            <a:ext cx="309563" cy="155575"/>
          </a:xfrm>
          <a:custGeom>
            <a:avLst/>
            <a:gdLst>
              <a:gd name="T0" fmla="*/ 2147483646 w 43200"/>
              <a:gd name="T1" fmla="*/ 2147483646 h 41176"/>
              <a:gd name="T2" fmla="*/ 2147483646 w 43200"/>
              <a:gd name="T3" fmla="*/ 2147483646 h 41176"/>
              <a:gd name="T4" fmla="*/ 2147483646 w 43200"/>
              <a:gd name="T5" fmla="*/ 2147483646 h 41176"/>
              <a:gd name="T6" fmla="*/ 0 60000 65536"/>
              <a:gd name="T7" fmla="*/ 0 60000 65536"/>
              <a:gd name="T8" fmla="*/ 0 60000 65536"/>
            </a:gdLst>
            <a:ahLst/>
            <a:cxnLst>
              <a:cxn ang="T6">
                <a:pos x="T0" y="T1"/>
              </a:cxn>
              <a:cxn ang="T7">
                <a:pos x="T2" y="T3"/>
              </a:cxn>
              <a:cxn ang="T8">
                <a:pos x="T4" y="T5"/>
              </a:cxn>
            </a:cxnLst>
            <a:rect l="0" t="0" r="r" b="b"/>
            <a:pathLst>
              <a:path w="43200" h="41176" fill="none"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path>
              <a:path w="43200" h="41176" stroke="0"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lnTo>
                  <a:pt x="21600" y="21600"/>
                </a:lnTo>
                <a:lnTo>
                  <a:pt x="11634" y="40763"/>
                </a:lnTo>
                <a:close/>
              </a:path>
            </a:pathLst>
          </a:cu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Arc 48"/>
          <p:cNvSpPr>
            <a:spLocks/>
          </p:cNvSpPr>
          <p:nvPr/>
        </p:nvSpPr>
        <p:spPr bwMode="auto">
          <a:xfrm>
            <a:off x="6265387" y="6296025"/>
            <a:ext cx="309563" cy="155575"/>
          </a:xfrm>
          <a:custGeom>
            <a:avLst/>
            <a:gdLst>
              <a:gd name="T0" fmla="*/ 2147483646 w 43200"/>
              <a:gd name="T1" fmla="*/ 2147483646 h 41176"/>
              <a:gd name="T2" fmla="*/ 2147483646 w 43200"/>
              <a:gd name="T3" fmla="*/ 2147483646 h 41176"/>
              <a:gd name="T4" fmla="*/ 2147483646 w 43200"/>
              <a:gd name="T5" fmla="*/ 2147483646 h 41176"/>
              <a:gd name="T6" fmla="*/ 0 60000 65536"/>
              <a:gd name="T7" fmla="*/ 0 60000 65536"/>
              <a:gd name="T8" fmla="*/ 0 60000 65536"/>
            </a:gdLst>
            <a:ahLst/>
            <a:cxnLst>
              <a:cxn ang="T6">
                <a:pos x="T0" y="T1"/>
              </a:cxn>
              <a:cxn ang="T7">
                <a:pos x="T2" y="T3"/>
              </a:cxn>
              <a:cxn ang="T8">
                <a:pos x="T4" y="T5"/>
              </a:cxn>
            </a:cxnLst>
            <a:rect l="0" t="0" r="r" b="b"/>
            <a:pathLst>
              <a:path w="43200" h="41176" fill="none"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path>
              <a:path w="43200" h="41176" stroke="0" extrusionOk="0">
                <a:moveTo>
                  <a:pt x="11634" y="40763"/>
                </a:moveTo>
                <a:cubicBezTo>
                  <a:pt x="4485" y="37045"/>
                  <a:pt x="0" y="29657"/>
                  <a:pt x="0" y="21600"/>
                </a:cubicBezTo>
                <a:cubicBezTo>
                  <a:pt x="0" y="9670"/>
                  <a:pt x="9670" y="0"/>
                  <a:pt x="21600" y="0"/>
                </a:cubicBezTo>
                <a:cubicBezTo>
                  <a:pt x="33529" y="0"/>
                  <a:pt x="43200" y="9670"/>
                  <a:pt x="43200" y="21600"/>
                </a:cubicBezTo>
                <a:cubicBezTo>
                  <a:pt x="43200" y="29994"/>
                  <a:pt x="38336" y="37628"/>
                  <a:pt x="30728" y="41176"/>
                </a:cubicBezTo>
                <a:lnTo>
                  <a:pt x="21600" y="21600"/>
                </a:lnTo>
                <a:lnTo>
                  <a:pt x="11634" y="40763"/>
                </a:lnTo>
                <a:close/>
              </a:path>
            </a:pathLst>
          </a:cu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1" name="Line 49"/>
          <p:cNvSpPr>
            <a:spLocks noChangeShapeType="1"/>
          </p:cNvSpPr>
          <p:nvPr/>
        </p:nvSpPr>
        <p:spPr bwMode="auto">
          <a:xfrm flipH="1">
            <a:off x="4765200" y="5632450"/>
            <a:ext cx="1219200" cy="0"/>
          </a:xfrm>
          <a:prstGeom prst="line">
            <a:avLst/>
          </a:prstGeom>
          <a:noFill/>
          <a:ln w="38100">
            <a:solidFill>
              <a:srgbClr val="0000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 name="Line 50"/>
          <p:cNvSpPr>
            <a:spLocks noChangeShapeType="1"/>
          </p:cNvSpPr>
          <p:nvPr/>
        </p:nvSpPr>
        <p:spPr bwMode="auto">
          <a:xfrm flipH="1">
            <a:off x="4765200" y="5842000"/>
            <a:ext cx="1219200" cy="0"/>
          </a:xfrm>
          <a:prstGeom prst="line">
            <a:avLst/>
          </a:prstGeom>
          <a:noFill/>
          <a:ln w="38100">
            <a:solidFill>
              <a:srgbClr val="0000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 name="Line 51"/>
          <p:cNvSpPr>
            <a:spLocks noChangeShapeType="1"/>
          </p:cNvSpPr>
          <p:nvPr/>
        </p:nvSpPr>
        <p:spPr bwMode="auto">
          <a:xfrm flipH="1">
            <a:off x="4765200" y="6127750"/>
            <a:ext cx="1524000" cy="0"/>
          </a:xfrm>
          <a:prstGeom prst="line">
            <a:avLst/>
          </a:prstGeom>
          <a:noFill/>
          <a:ln w="38100">
            <a:solidFill>
              <a:srgbClr val="0000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4" name="Line 52"/>
          <p:cNvSpPr>
            <a:spLocks noChangeShapeType="1"/>
          </p:cNvSpPr>
          <p:nvPr/>
        </p:nvSpPr>
        <p:spPr bwMode="auto">
          <a:xfrm flipH="1">
            <a:off x="4765200" y="6375400"/>
            <a:ext cx="1524000" cy="0"/>
          </a:xfrm>
          <a:prstGeom prst="line">
            <a:avLst/>
          </a:prstGeom>
          <a:noFill/>
          <a:ln w="38100">
            <a:solidFill>
              <a:srgbClr val="0000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 name="Text Box 53"/>
          <p:cNvSpPr txBox="1">
            <a:spLocks noChangeArrowheads="1"/>
          </p:cNvSpPr>
          <p:nvPr/>
        </p:nvSpPr>
        <p:spPr bwMode="auto">
          <a:xfrm>
            <a:off x="4714400" y="5365750"/>
            <a:ext cx="812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MIVA</a:t>
            </a:r>
          </a:p>
        </p:txBody>
      </p:sp>
      <p:sp>
        <p:nvSpPr>
          <p:cNvPr id="76" name="Text Box 54"/>
          <p:cNvSpPr txBox="1">
            <a:spLocks noChangeArrowheads="1"/>
          </p:cNvSpPr>
          <p:nvPr/>
        </p:nvSpPr>
        <p:spPr bwMode="auto">
          <a:xfrm>
            <a:off x="4714400" y="5594350"/>
            <a:ext cx="812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MIVB</a:t>
            </a:r>
          </a:p>
        </p:txBody>
      </p:sp>
      <p:sp>
        <p:nvSpPr>
          <p:cNvPr id="77" name="Text Box 55"/>
          <p:cNvSpPr txBox="1">
            <a:spLocks noChangeArrowheads="1"/>
          </p:cNvSpPr>
          <p:nvPr/>
        </p:nvSpPr>
        <p:spPr bwMode="auto">
          <a:xfrm>
            <a:off x="4714400" y="5861050"/>
            <a:ext cx="812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MIWA</a:t>
            </a:r>
          </a:p>
        </p:txBody>
      </p:sp>
      <p:sp>
        <p:nvSpPr>
          <p:cNvPr id="78" name="Text Box 56"/>
          <p:cNvSpPr txBox="1">
            <a:spLocks noChangeArrowheads="1"/>
          </p:cNvSpPr>
          <p:nvPr/>
        </p:nvSpPr>
        <p:spPr bwMode="auto">
          <a:xfrm>
            <a:off x="4714400" y="6127750"/>
            <a:ext cx="812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MIWB</a:t>
            </a:r>
          </a:p>
        </p:txBody>
      </p:sp>
      <p:sp>
        <p:nvSpPr>
          <p:cNvPr id="79" name="Rectangle 57"/>
          <p:cNvSpPr>
            <a:spLocks noChangeArrowheads="1"/>
          </p:cNvSpPr>
          <p:nvPr/>
        </p:nvSpPr>
        <p:spPr bwMode="auto">
          <a:xfrm>
            <a:off x="5298600" y="117475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b="1">
                <a:solidFill>
                  <a:srgbClr val="000000"/>
                </a:solidFill>
              </a:rPr>
              <a:t>MG1</a:t>
            </a:r>
          </a:p>
        </p:txBody>
      </p:sp>
      <p:sp>
        <p:nvSpPr>
          <p:cNvPr id="80" name="Rectangle 58"/>
          <p:cNvSpPr>
            <a:spLocks noChangeArrowheads="1"/>
          </p:cNvSpPr>
          <p:nvPr/>
        </p:nvSpPr>
        <p:spPr bwMode="auto">
          <a:xfrm>
            <a:off x="5298600" y="399415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b="1">
                <a:solidFill>
                  <a:srgbClr val="000000"/>
                </a:solidFill>
              </a:rPr>
              <a:t>MG2</a:t>
            </a:r>
          </a:p>
        </p:txBody>
      </p:sp>
      <p:grpSp>
        <p:nvGrpSpPr>
          <p:cNvPr id="81" name="Group 62"/>
          <p:cNvGrpSpPr>
            <a:grpSpLocks/>
          </p:cNvGrpSpPr>
          <p:nvPr/>
        </p:nvGrpSpPr>
        <p:grpSpPr bwMode="auto">
          <a:xfrm>
            <a:off x="5679600" y="4070350"/>
            <a:ext cx="1404937" cy="2493963"/>
            <a:chOff x="1680" y="720"/>
            <a:chExt cx="885" cy="1571"/>
          </a:xfrm>
        </p:grpSpPr>
        <p:sp>
          <p:nvSpPr>
            <p:cNvPr id="82" name="Oval 63"/>
            <p:cNvSpPr>
              <a:spLocks noChangeArrowheads="1"/>
            </p:cNvSpPr>
            <p:nvPr/>
          </p:nvSpPr>
          <p:spPr bwMode="auto">
            <a:xfrm rot="-5400000">
              <a:off x="1755" y="719"/>
              <a:ext cx="740" cy="741"/>
            </a:xfrm>
            <a:prstGeom prst="ellipse">
              <a:avLst/>
            </a:prstGeom>
            <a:solidFill>
              <a:srgbClr val="FF99FF"/>
            </a:solidFill>
            <a:ln w="3810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grpSp>
          <p:nvGrpSpPr>
            <p:cNvPr id="83" name="Group 64"/>
            <p:cNvGrpSpPr>
              <a:grpSpLocks/>
            </p:cNvGrpSpPr>
            <p:nvPr/>
          </p:nvGrpSpPr>
          <p:grpSpPr bwMode="auto">
            <a:xfrm rot="16200000" flipH="1">
              <a:off x="1922" y="978"/>
              <a:ext cx="93" cy="271"/>
              <a:chOff x="2496" y="224"/>
              <a:chExt cx="472" cy="517"/>
            </a:xfrm>
          </p:grpSpPr>
          <p:sp>
            <p:nvSpPr>
              <p:cNvPr id="114" name="Freeform 65"/>
              <p:cNvSpPr>
                <a:spLocks/>
              </p:cNvSpPr>
              <p:nvPr/>
            </p:nvSpPr>
            <p:spPr bwMode="auto">
              <a:xfrm>
                <a:off x="2497" y="22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5" name="Freeform 66"/>
              <p:cNvSpPr>
                <a:spLocks/>
              </p:cNvSpPr>
              <p:nvPr/>
            </p:nvSpPr>
            <p:spPr bwMode="auto">
              <a:xfrm>
                <a:off x="2496" y="37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6" name="Freeform 67"/>
              <p:cNvSpPr>
                <a:spLocks/>
              </p:cNvSpPr>
              <p:nvPr/>
            </p:nvSpPr>
            <p:spPr bwMode="auto">
              <a:xfrm>
                <a:off x="2496" y="527"/>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84" name="Group 68"/>
            <p:cNvGrpSpPr>
              <a:grpSpLocks/>
            </p:cNvGrpSpPr>
            <p:nvPr/>
          </p:nvGrpSpPr>
          <p:grpSpPr bwMode="auto">
            <a:xfrm rot="9000000" flipH="1">
              <a:off x="2172" y="1084"/>
              <a:ext cx="92" cy="272"/>
              <a:chOff x="2496" y="224"/>
              <a:chExt cx="472" cy="517"/>
            </a:xfrm>
          </p:grpSpPr>
          <p:sp>
            <p:nvSpPr>
              <p:cNvPr id="111" name="Freeform 69"/>
              <p:cNvSpPr>
                <a:spLocks/>
              </p:cNvSpPr>
              <p:nvPr/>
            </p:nvSpPr>
            <p:spPr bwMode="auto">
              <a:xfrm>
                <a:off x="2497" y="22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2" name="Freeform 70"/>
              <p:cNvSpPr>
                <a:spLocks/>
              </p:cNvSpPr>
              <p:nvPr/>
            </p:nvSpPr>
            <p:spPr bwMode="auto">
              <a:xfrm>
                <a:off x="2496" y="37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3" name="Freeform 71"/>
              <p:cNvSpPr>
                <a:spLocks/>
              </p:cNvSpPr>
              <p:nvPr/>
            </p:nvSpPr>
            <p:spPr bwMode="auto">
              <a:xfrm>
                <a:off x="2496" y="527"/>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85" name="Oval 72"/>
            <p:cNvSpPr>
              <a:spLocks noChangeArrowheads="1"/>
            </p:cNvSpPr>
            <p:nvPr/>
          </p:nvSpPr>
          <p:spPr bwMode="auto">
            <a:xfrm rot="-5400000">
              <a:off x="2094" y="1057"/>
              <a:ext cx="68" cy="68"/>
            </a:xfrm>
            <a:prstGeom prst="ellipse">
              <a:avLst/>
            </a:prstGeom>
            <a:solidFill>
              <a:srgbClr val="000000"/>
            </a:solidFill>
            <a:ln>
              <a:noFill/>
            </a:ln>
            <a:effectLst/>
            <a:extLst>
              <a:ext uri="{91240B29-F687-4F45-9708-019B960494DF}">
                <a14:hiddenLine xmlns:a14="http://schemas.microsoft.com/office/drawing/2010/main" w="38100">
                  <a:solidFill>
                    <a:srgbClr val="FF99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grpSp>
          <p:nvGrpSpPr>
            <p:cNvPr id="86" name="Group 73"/>
            <p:cNvGrpSpPr>
              <a:grpSpLocks/>
            </p:cNvGrpSpPr>
            <p:nvPr/>
          </p:nvGrpSpPr>
          <p:grpSpPr bwMode="auto">
            <a:xfrm rot="1800000" flipH="1">
              <a:off x="2138" y="799"/>
              <a:ext cx="91" cy="273"/>
              <a:chOff x="2496" y="224"/>
              <a:chExt cx="472" cy="517"/>
            </a:xfrm>
          </p:grpSpPr>
          <p:sp>
            <p:nvSpPr>
              <p:cNvPr id="93" name="Freeform 74"/>
              <p:cNvSpPr>
                <a:spLocks/>
              </p:cNvSpPr>
              <p:nvPr/>
            </p:nvSpPr>
            <p:spPr bwMode="auto">
              <a:xfrm>
                <a:off x="2497" y="22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4" name="Freeform 75"/>
              <p:cNvSpPr>
                <a:spLocks/>
              </p:cNvSpPr>
              <p:nvPr/>
            </p:nvSpPr>
            <p:spPr bwMode="auto">
              <a:xfrm>
                <a:off x="2496" y="374"/>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0" name="Freeform 76"/>
              <p:cNvSpPr>
                <a:spLocks/>
              </p:cNvSpPr>
              <p:nvPr/>
            </p:nvSpPr>
            <p:spPr bwMode="auto">
              <a:xfrm>
                <a:off x="2496" y="527"/>
                <a:ext cx="471" cy="214"/>
              </a:xfrm>
              <a:custGeom>
                <a:avLst/>
                <a:gdLst>
                  <a:gd name="T0" fmla="*/ 55 w 471"/>
                  <a:gd name="T1" fmla="*/ 0 h 214"/>
                  <a:gd name="T2" fmla="*/ 40 w 471"/>
                  <a:gd name="T3" fmla="*/ 51 h 214"/>
                  <a:gd name="T4" fmla="*/ 283 w 471"/>
                  <a:gd name="T5" fmla="*/ 153 h 214"/>
                  <a:gd name="T6" fmla="*/ 471 w 471"/>
                  <a:gd name="T7" fmla="*/ 111 h 214"/>
                  <a:gd name="T8" fmla="*/ 286 w 471"/>
                  <a:gd name="T9" fmla="*/ 66 h 214"/>
                  <a:gd name="T10" fmla="*/ 39 w 471"/>
                  <a:gd name="T11" fmla="*/ 159 h 214"/>
                  <a:gd name="T12" fmla="*/ 51 w 471"/>
                  <a:gd name="T13" fmla="*/ 214 h 2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214">
                    <a:moveTo>
                      <a:pt x="55" y="0"/>
                    </a:moveTo>
                    <a:cubicBezTo>
                      <a:pt x="52" y="8"/>
                      <a:pt x="2" y="26"/>
                      <a:pt x="40" y="51"/>
                    </a:cubicBezTo>
                    <a:cubicBezTo>
                      <a:pt x="78" y="76"/>
                      <a:pt x="211" y="143"/>
                      <a:pt x="283" y="153"/>
                    </a:cubicBezTo>
                    <a:cubicBezTo>
                      <a:pt x="355" y="163"/>
                      <a:pt x="471" y="125"/>
                      <a:pt x="471" y="111"/>
                    </a:cubicBezTo>
                    <a:cubicBezTo>
                      <a:pt x="471" y="97"/>
                      <a:pt x="358" y="58"/>
                      <a:pt x="286" y="66"/>
                    </a:cubicBezTo>
                    <a:cubicBezTo>
                      <a:pt x="214" y="74"/>
                      <a:pt x="78" y="134"/>
                      <a:pt x="39" y="159"/>
                    </a:cubicBezTo>
                    <a:cubicBezTo>
                      <a:pt x="0" y="184"/>
                      <a:pt x="49" y="203"/>
                      <a:pt x="51" y="214"/>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87" name="Text Box 77"/>
            <p:cNvSpPr txBox="1">
              <a:spLocks noChangeArrowheads="1"/>
            </p:cNvSpPr>
            <p:nvPr/>
          </p:nvSpPr>
          <p:spPr bwMode="auto">
            <a:xfrm>
              <a:off x="2214" y="1055"/>
              <a:ext cx="12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800" b="1" i="1">
                  <a:solidFill>
                    <a:srgbClr val="000000"/>
                  </a:solidFill>
                </a:rPr>
                <a:t>W</a:t>
              </a:r>
            </a:p>
          </p:txBody>
        </p:sp>
        <p:sp>
          <p:nvSpPr>
            <p:cNvPr id="88" name="Text Box 78"/>
            <p:cNvSpPr txBox="1">
              <a:spLocks noChangeArrowheads="1"/>
            </p:cNvSpPr>
            <p:nvPr/>
          </p:nvSpPr>
          <p:spPr bwMode="auto">
            <a:xfrm>
              <a:off x="1936" y="796"/>
              <a:ext cx="15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800" b="1" i="1">
                  <a:solidFill>
                    <a:srgbClr val="000000"/>
                  </a:solidFill>
                </a:rPr>
                <a:t>U</a:t>
              </a:r>
            </a:p>
          </p:txBody>
        </p:sp>
        <p:sp>
          <p:nvSpPr>
            <p:cNvPr id="89" name="Text Box 79"/>
            <p:cNvSpPr txBox="1">
              <a:spLocks noChangeArrowheads="1"/>
            </p:cNvSpPr>
            <p:nvPr/>
          </p:nvSpPr>
          <p:spPr bwMode="auto">
            <a:xfrm>
              <a:off x="1854" y="1126"/>
              <a:ext cx="15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800" b="1" i="1">
                  <a:solidFill>
                    <a:srgbClr val="000000"/>
                  </a:solidFill>
                </a:rPr>
                <a:t>V</a:t>
              </a:r>
            </a:p>
          </p:txBody>
        </p:sp>
        <p:sp>
          <p:nvSpPr>
            <p:cNvPr id="90" name="Freeform 80"/>
            <p:cNvSpPr>
              <a:spLocks/>
            </p:cNvSpPr>
            <p:nvPr/>
          </p:nvSpPr>
          <p:spPr bwMode="auto">
            <a:xfrm>
              <a:off x="1680" y="1073"/>
              <a:ext cx="296" cy="1218"/>
            </a:xfrm>
            <a:custGeom>
              <a:avLst/>
              <a:gdLst>
                <a:gd name="T0" fmla="*/ 294 w 296"/>
                <a:gd name="T1" fmla="*/ 1218 h 1218"/>
                <a:gd name="T2" fmla="*/ 296 w 296"/>
                <a:gd name="T3" fmla="*/ 523 h 1218"/>
                <a:gd name="T4" fmla="*/ 0 w 296"/>
                <a:gd name="T5" fmla="*/ 523 h 1218"/>
                <a:gd name="T6" fmla="*/ 0 w 296"/>
                <a:gd name="T7" fmla="*/ 0 h 1218"/>
                <a:gd name="T8" fmla="*/ 160 w 296"/>
                <a:gd name="T9" fmla="*/ 0 h 1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1218">
                  <a:moveTo>
                    <a:pt x="294" y="1218"/>
                  </a:moveTo>
                  <a:lnTo>
                    <a:pt x="296" y="523"/>
                  </a:lnTo>
                  <a:lnTo>
                    <a:pt x="0" y="523"/>
                  </a:lnTo>
                  <a:lnTo>
                    <a:pt x="0" y="0"/>
                  </a:lnTo>
                  <a:lnTo>
                    <a:pt x="160" y="0"/>
                  </a:ln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Freeform 81"/>
            <p:cNvSpPr>
              <a:spLocks/>
            </p:cNvSpPr>
            <p:nvPr/>
          </p:nvSpPr>
          <p:spPr bwMode="auto">
            <a:xfrm>
              <a:off x="2145" y="1347"/>
              <a:ext cx="170" cy="936"/>
            </a:xfrm>
            <a:custGeom>
              <a:avLst/>
              <a:gdLst>
                <a:gd name="T0" fmla="*/ 0 w 170"/>
                <a:gd name="T1" fmla="*/ 936 h 936"/>
                <a:gd name="T2" fmla="*/ 0 w 170"/>
                <a:gd name="T3" fmla="*/ 161 h 936"/>
                <a:gd name="T4" fmla="*/ 169 w 170"/>
                <a:gd name="T5" fmla="*/ 161 h 936"/>
                <a:gd name="T6" fmla="*/ 170 w 170"/>
                <a:gd name="T7" fmla="*/ 63 h 936"/>
                <a:gd name="T8" fmla="*/ 100 w 170"/>
                <a:gd name="T9" fmla="*/ 0 h 9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936">
                  <a:moveTo>
                    <a:pt x="0" y="936"/>
                  </a:moveTo>
                  <a:lnTo>
                    <a:pt x="0" y="161"/>
                  </a:lnTo>
                  <a:lnTo>
                    <a:pt x="169" y="161"/>
                  </a:lnTo>
                  <a:lnTo>
                    <a:pt x="170" y="63"/>
                  </a:lnTo>
                  <a:lnTo>
                    <a:pt x="100" y="0"/>
                  </a:ln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Freeform 82"/>
            <p:cNvSpPr>
              <a:spLocks/>
            </p:cNvSpPr>
            <p:nvPr/>
          </p:nvSpPr>
          <p:spPr bwMode="auto">
            <a:xfrm>
              <a:off x="2281" y="770"/>
              <a:ext cx="284" cy="1513"/>
            </a:xfrm>
            <a:custGeom>
              <a:avLst/>
              <a:gdLst>
                <a:gd name="T0" fmla="*/ 32 w 284"/>
                <a:gd name="T1" fmla="*/ 1513 h 1513"/>
                <a:gd name="T2" fmla="*/ 33 w 284"/>
                <a:gd name="T3" fmla="*/ 822 h 1513"/>
                <a:gd name="T4" fmla="*/ 284 w 284"/>
                <a:gd name="T5" fmla="*/ 822 h 1513"/>
                <a:gd name="T6" fmla="*/ 284 w 284"/>
                <a:gd name="T7" fmla="*/ 0 h 1513"/>
                <a:gd name="T8" fmla="*/ 28 w 284"/>
                <a:gd name="T9" fmla="*/ 0 h 1513"/>
                <a:gd name="T10" fmla="*/ 0 w 284"/>
                <a:gd name="T11" fmla="*/ 70 h 15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4" h="1513">
                  <a:moveTo>
                    <a:pt x="32" y="1513"/>
                  </a:moveTo>
                  <a:lnTo>
                    <a:pt x="33" y="822"/>
                  </a:lnTo>
                  <a:lnTo>
                    <a:pt x="284" y="822"/>
                  </a:lnTo>
                  <a:lnTo>
                    <a:pt x="284" y="0"/>
                  </a:lnTo>
                  <a:lnTo>
                    <a:pt x="28" y="0"/>
                  </a:lnTo>
                  <a:lnTo>
                    <a:pt x="0" y="70"/>
                  </a:ln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7" name="Rectangle 83"/>
          <p:cNvSpPr>
            <a:spLocks noChangeArrowheads="1"/>
          </p:cNvSpPr>
          <p:nvPr/>
        </p:nvSpPr>
        <p:spPr bwMode="auto">
          <a:xfrm>
            <a:off x="8118000" y="1403350"/>
            <a:ext cx="3581400"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0500" indent="-190500">
              <a:defRPr sz="1600">
                <a:solidFill>
                  <a:schemeClr val="tx1"/>
                </a:solidFill>
                <a:latin typeface="Verdana" panose="020B0604030504040204" pitchFamily="34" charset="0"/>
              </a:defRPr>
            </a:lvl1pPr>
            <a:lvl2pPr marL="569913" indent="-284163">
              <a:defRPr sz="1600">
                <a:solidFill>
                  <a:schemeClr val="tx1"/>
                </a:solidFill>
                <a:latin typeface="Verdana" panose="020B0604030504040204" pitchFamily="34" charset="0"/>
              </a:defRPr>
            </a:lvl2pPr>
            <a:lvl3pPr marL="857250" indent="-285750">
              <a:defRPr sz="1600">
                <a:solidFill>
                  <a:schemeClr val="tx1"/>
                </a:solidFill>
                <a:latin typeface="Verdana" panose="020B0604030504040204" pitchFamily="34" charset="0"/>
              </a:defRPr>
            </a:lvl3pPr>
            <a:lvl4pPr marL="1141413" indent="-282575">
              <a:defRPr sz="1600">
                <a:solidFill>
                  <a:schemeClr val="tx1"/>
                </a:solidFill>
                <a:latin typeface="Verdana" panose="020B0604030504040204" pitchFamily="34" charset="0"/>
              </a:defRPr>
            </a:lvl4pPr>
            <a:lvl5pPr marL="1427163" indent="-284163">
              <a:defRPr sz="1600">
                <a:solidFill>
                  <a:schemeClr val="tx1"/>
                </a:solidFill>
                <a:latin typeface="Verdana" panose="020B0604030504040204" pitchFamily="34" charset="0"/>
              </a:defRPr>
            </a:lvl5pPr>
            <a:lvl6pPr marL="1884363" indent="-284163" eaLnBrk="0" fontAlgn="base" hangingPunct="0">
              <a:spcBef>
                <a:spcPct val="0"/>
              </a:spcBef>
              <a:spcAft>
                <a:spcPct val="0"/>
              </a:spcAft>
              <a:defRPr sz="1600">
                <a:solidFill>
                  <a:schemeClr val="tx1"/>
                </a:solidFill>
                <a:latin typeface="Verdana" panose="020B0604030504040204" pitchFamily="34" charset="0"/>
              </a:defRPr>
            </a:lvl6pPr>
            <a:lvl7pPr marL="2341563" indent="-284163" eaLnBrk="0" fontAlgn="base" hangingPunct="0">
              <a:spcBef>
                <a:spcPct val="0"/>
              </a:spcBef>
              <a:spcAft>
                <a:spcPct val="0"/>
              </a:spcAft>
              <a:defRPr sz="1600">
                <a:solidFill>
                  <a:schemeClr val="tx1"/>
                </a:solidFill>
                <a:latin typeface="Verdana" panose="020B0604030504040204" pitchFamily="34" charset="0"/>
              </a:defRPr>
            </a:lvl7pPr>
            <a:lvl8pPr marL="2798763" indent="-284163" eaLnBrk="0" fontAlgn="base" hangingPunct="0">
              <a:spcBef>
                <a:spcPct val="0"/>
              </a:spcBef>
              <a:spcAft>
                <a:spcPct val="0"/>
              </a:spcAft>
              <a:defRPr sz="1600">
                <a:solidFill>
                  <a:schemeClr val="tx1"/>
                </a:solidFill>
                <a:latin typeface="Verdana" panose="020B0604030504040204" pitchFamily="34" charset="0"/>
              </a:defRPr>
            </a:lvl8pPr>
            <a:lvl9pPr marL="3255963" indent="-284163" eaLnBrk="0" fontAlgn="base" hangingPunct="0">
              <a:spcBef>
                <a:spcPct val="0"/>
              </a:spcBef>
              <a:spcAft>
                <a:spcPct val="0"/>
              </a:spcAft>
              <a:defRPr sz="1600">
                <a:solidFill>
                  <a:schemeClr val="tx1"/>
                </a:solidFill>
                <a:latin typeface="Verdana" panose="020B0604030504040204" pitchFamily="34" charset="0"/>
              </a:defRPr>
            </a:lvl9pPr>
          </a:lstStyle>
          <a:p>
            <a:pPr eaLnBrk="1" hangingPunct="1">
              <a:spcBef>
                <a:spcPct val="50000"/>
              </a:spcBef>
              <a:buFontTx/>
              <a:buChar char="•"/>
            </a:pPr>
            <a:r>
              <a:rPr lang="zh-CN" altLang="en-US" sz="1800">
                <a:solidFill>
                  <a:srgbClr val="000000"/>
                </a:solidFill>
                <a:latin typeface="Arial" panose="020B0604020202020204" pitchFamily="34" charset="0"/>
                <a:ea typeface="黑体" panose="02010609060101010101" pitchFamily="49" charset="-122"/>
              </a:rPr>
              <a:t>变频器电流传感器探测</a:t>
            </a:r>
            <a:r>
              <a:rPr lang="en-US" altLang="zh-CN" sz="1800">
                <a:solidFill>
                  <a:srgbClr val="000000"/>
                </a:solidFill>
                <a:latin typeface="Arial" panose="020B0604020202020204" pitchFamily="34" charset="0"/>
                <a:ea typeface="黑体" panose="02010609060101010101" pitchFamily="49" charset="-122"/>
              </a:rPr>
              <a:t>MG1</a:t>
            </a:r>
            <a:r>
              <a:rPr lang="zh-CN" altLang="en-US" sz="1800">
                <a:solidFill>
                  <a:srgbClr val="000000"/>
                </a:solidFill>
                <a:latin typeface="Arial" panose="020B0604020202020204" pitchFamily="34" charset="0"/>
                <a:ea typeface="黑体" panose="02010609060101010101" pitchFamily="49" charset="-122"/>
              </a:rPr>
              <a:t>和</a:t>
            </a:r>
            <a:r>
              <a:rPr lang="en-US" altLang="zh-CN" sz="1800">
                <a:solidFill>
                  <a:srgbClr val="000000"/>
                </a:solidFill>
                <a:latin typeface="Arial" panose="020B0604020202020204" pitchFamily="34" charset="0"/>
                <a:ea typeface="黑体" panose="02010609060101010101" pitchFamily="49" charset="-122"/>
              </a:rPr>
              <a:t>MG2</a:t>
            </a:r>
            <a:r>
              <a:rPr lang="zh-CN" altLang="en-US" sz="1800">
                <a:solidFill>
                  <a:srgbClr val="000000"/>
                </a:solidFill>
                <a:latin typeface="Arial" panose="020B0604020202020204" pitchFamily="34" charset="0"/>
                <a:ea typeface="黑体" panose="02010609060101010101" pitchFamily="49" charset="-122"/>
              </a:rPr>
              <a:t>的三相交流的电流强度</a:t>
            </a:r>
            <a:endParaRPr lang="en-US" altLang="zh-CN" sz="1800">
              <a:solidFill>
                <a:srgbClr val="000000"/>
              </a:solidFill>
              <a:latin typeface="Arial" panose="020B0604020202020204" pitchFamily="34" charset="0"/>
              <a:ea typeface="黑体" panose="02010609060101010101" pitchFamily="49" charset="-122"/>
            </a:endParaRPr>
          </a:p>
          <a:p>
            <a:pPr eaLnBrk="1" hangingPunct="1">
              <a:spcBef>
                <a:spcPct val="50000"/>
              </a:spcBef>
              <a:buFontTx/>
              <a:buChar char="•"/>
            </a:pPr>
            <a:r>
              <a:rPr lang="en-US" altLang="zh-CN" sz="1800">
                <a:solidFill>
                  <a:srgbClr val="000000"/>
                </a:solidFill>
                <a:latin typeface="Arial" panose="020B0604020202020204" pitchFamily="34" charset="0"/>
                <a:ea typeface="黑体" panose="02010609060101010101" pitchFamily="49" charset="-122"/>
              </a:rPr>
              <a:t>MG1</a:t>
            </a:r>
            <a:r>
              <a:rPr lang="zh-CN" altLang="en-US" sz="1800">
                <a:solidFill>
                  <a:srgbClr val="000000"/>
                </a:solidFill>
                <a:latin typeface="Arial" panose="020B0604020202020204" pitchFamily="34" charset="0"/>
                <a:ea typeface="黑体" panose="02010609060101010101" pitchFamily="49" charset="-122"/>
              </a:rPr>
              <a:t>和</a:t>
            </a:r>
            <a:r>
              <a:rPr lang="en-US" altLang="zh-CN" sz="1800">
                <a:solidFill>
                  <a:srgbClr val="000000"/>
                </a:solidFill>
                <a:latin typeface="Arial" panose="020B0604020202020204" pitchFamily="34" charset="0"/>
                <a:ea typeface="黑体" panose="02010609060101010101" pitchFamily="49" charset="-122"/>
              </a:rPr>
              <a:t>MG2</a:t>
            </a:r>
            <a:r>
              <a:rPr lang="zh-CN" altLang="en-US" sz="1800">
                <a:solidFill>
                  <a:srgbClr val="000000"/>
                </a:solidFill>
                <a:latin typeface="Arial" panose="020B0604020202020204" pitchFamily="34" charset="0"/>
                <a:ea typeface="黑体" panose="02010609060101010101" pitchFamily="49" charset="-122"/>
              </a:rPr>
              <a:t>在</a:t>
            </a:r>
            <a:r>
              <a:rPr lang="en-US" altLang="zh-CN" sz="1800">
                <a:solidFill>
                  <a:srgbClr val="000000"/>
                </a:solidFill>
                <a:latin typeface="Arial" panose="020B0604020202020204" pitchFamily="34" charset="0"/>
                <a:ea typeface="黑体" panose="02010609060101010101" pitchFamily="49" charset="-122"/>
              </a:rPr>
              <a:t>V</a:t>
            </a:r>
            <a:r>
              <a:rPr lang="zh-CN" altLang="en-US" sz="1800">
                <a:solidFill>
                  <a:srgbClr val="000000"/>
                </a:solidFill>
                <a:latin typeface="Arial" panose="020B0604020202020204" pitchFamily="34" charset="0"/>
                <a:ea typeface="黑体" panose="02010609060101010101" pitchFamily="49" charset="-122"/>
              </a:rPr>
              <a:t>相位和</a:t>
            </a:r>
            <a:r>
              <a:rPr lang="en-US" altLang="zh-CN" sz="1800">
                <a:solidFill>
                  <a:srgbClr val="000000"/>
                </a:solidFill>
                <a:latin typeface="Arial" panose="020B0604020202020204" pitchFamily="34" charset="0"/>
                <a:ea typeface="黑体" panose="02010609060101010101" pitchFamily="49" charset="-122"/>
              </a:rPr>
              <a:t>W</a:t>
            </a:r>
            <a:r>
              <a:rPr lang="zh-CN" altLang="en-US" sz="1800">
                <a:solidFill>
                  <a:srgbClr val="000000"/>
                </a:solidFill>
                <a:latin typeface="Arial" panose="020B0604020202020204" pitchFamily="34" charset="0"/>
                <a:ea typeface="黑体" panose="02010609060101010101" pitchFamily="49" charset="-122"/>
              </a:rPr>
              <a:t>相位中各使用</a:t>
            </a:r>
            <a:r>
              <a:rPr lang="en-US" altLang="zh-CN" sz="1800">
                <a:solidFill>
                  <a:srgbClr val="000000"/>
                </a:solidFill>
                <a:latin typeface="Arial" panose="020B0604020202020204" pitchFamily="34" charset="0"/>
                <a:ea typeface="黑体" panose="02010609060101010101" pitchFamily="49" charset="-122"/>
              </a:rPr>
              <a:t>2</a:t>
            </a:r>
            <a:r>
              <a:rPr lang="zh-CN" altLang="en-US" sz="1800">
                <a:solidFill>
                  <a:srgbClr val="000000"/>
                </a:solidFill>
                <a:latin typeface="Arial" panose="020B0604020202020204" pitchFamily="34" charset="0"/>
                <a:ea typeface="黑体" panose="02010609060101010101" pitchFamily="49" charset="-122"/>
              </a:rPr>
              <a:t>个传感器</a:t>
            </a:r>
            <a:endParaRPr lang="en-US" altLang="zh-CN" sz="1800">
              <a:solidFill>
                <a:srgbClr val="000000"/>
              </a:solidFill>
              <a:latin typeface="Arial" panose="020B0604020202020204" pitchFamily="34" charset="0"/>
              <a:ea typeface="黑体" panose="02010609060101010101" pitchFamily="49" charset="-122"/>
            </a:endParaRPr>
          </a:p>
        </p:txBody>
      </p:sp>
      <p:sp>
        <p:nvSpPr>
          <p:cNvPr id="118" name="Rectangle 95"/>
          <p:cNvSpPr>
            <a:spLocks noChangeArrowheads="1"/>
          </p:cNvSpPr>
          <p:nvPr/>
        </p:nvSpPr>
        <p:spPr bwMode="auto">
          <a:xfrm>
            <a:off x="8118000" y="3841750"/>
            <a:ext cx="3581400" cy="2743200"/>
          </a:xfrm>
          <a:prstGeom prst="rect">
            <a:avLst/>
          </a:prstGeom>
          <a:solidFill>
            <a:srgbClr val="DDDDDD"/>
          </a:solidFill>
          <a:ln>
            <a:noFill/>
          </a:ln>
          <a:effectLst>
            <a:outerShdw dist="89803" dir="2700000" algn="ctr" rotWithShape="0">
              <a:schemeClr val="bg2"/>
            </a:outerShdw>
          </a:effectLst>
          <a:extLst>
            <a:ext uri="{91240B29-F687-4F45-9708-019B960494DF}">
              <a14:hiddenLine xmlns:a14="http://schemas.microsoft.com/office/drawing/2010/main" w="38100">
                <a:solidFill>
                  <a:schemeClr val="tx1"/>
                </a:solidFill>
                <a:miter lim="800000"/>
                <a:headEnd/>
                <a:tailEnd/>
              </a14:hiddenLine>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sp>
        <p:nvSpPr>
          <p:cNvPr id="119" name="Rectangle 96"/>
          <p:cNvSpPr>
            <a:spLocks noChangeArrowheads="1"/>
          </p:cNvSpPr>
          <p:nvPr/>
        </p:nvSpPr>
        <p:spPr bwMode="auto">
          <a:xfrm>
            <a:off x="8965725" y="4092575"/>
            <a:ext cx="2505075" cy="1784350"/>
          </a:xfrm>
          <a:prstGeom prst="rect">
            <a:avLst/>
          </a:prstGeom>
          <a:solidFill>
            <a:srgbClr val="FF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sp>
        <p:nvSpPr>
          <p:cNvPr id="120" name="Text Box 97"/>
          <p:cNvSpPr txBox="1">
            <a:spLocks noChangeArrowheads="1"/>
          </p:cNvSpPr>
          <p:nvPr/>
        </p:nvSpPr>
        <p:spPr bwMode="auto">
          <a:xfrm>
            <a:off x="9759475" y="6251575"/>
            <a:ext cx="9191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zh-CN" altLang="en-US">
                <a:solidFill>
                  <a:srgbClr val="000000"/>
                </a:solidFill>
                <a:latin typeface="Arial" panose="020B0604020202020204" pitchFamily="34" charset="0"/>
                <a:ea typeface="黑体" panose="02010609060101010101" pitchFamily="49" charset="-122"/>
              </a:rPr>
              <a:t>电流 </a:t>
            </a:r>
            <a:r>
              <a:rPr lang="en-US" altLang="zh-CN">
                <a:solidFill>
                  <a:srgbClr val="000000"/>
                </a:solidFill>
                <a:latin typeface="Arial" panose="020B0604020202020204" pitchFamily="34" charset="0"/>
                <a:ea typeface="黑体" panose="02010609060101010101" pitchFamily="49" charset="-122"/>
              </a:rPr>
              <a:t>(A)</a:t>
            </a:r>
          </a:p>
        </p:txBody>
      </p:sp>
      <p:sp>
        <p:nvSpPr>
          <p:cNvPr id="121" name="Text Box 98"/>
          <p:cNvSpPr txBox="1">
            <a:spLocks noChangeArrowheads="1"/>
          </p:cNvSpPr>
          <p:nvPr/>
        </p:nvSpPr>
        <p:spPr bwMode="auto">
          <a:xfrm rot="16200000">
            <a:off x="7701281" y="4756944"/>
            <a:ext cx="13255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zh-CN" altLang="en-US">
                <a:solidFill>
                  <a:srgbClr val="000000"/>
                </a:solidFill>
                <a:latin typeface="Arial" panose="020B0604020202020204" pitchFamily="34" charset="0"/>
                <a:ea typeface="黑体" panose="02010609060101010101" pitchFamily="49" charset="-122"/>
              </a:rPr>
              <a:t>输出电压 </a:t>
            </a:r>
            <a:r>
              <a:rPr lang="en-US" altLang="zh-CN">
                <a:solidFill>
                  <a:srgbClr val="000000"/>
                </a:solidFill>
                <a:latin typeface="Arial" panose="020B0604020202020204" pitchFamily="34" charset="0"/>
                <a:ea typeface="黑体" panose="02010609060101010101" pitchFamily="49" charset="-122"/>
              </a:rPr>
              <a:t>(V)</a:t>
            </a:r>
          </a:p>
        </p:txBody>
      </p:sp>
      <p:sp>
        <p:nvSpPr>
          <p:cNvPr id="122" name="Line 99"/>
          <p:cNvSpPr>
            <a:spLocks noChangeShapeType="1"/>
          </p:cNvSpPr>
          <p:nvPr/>
        </p:nvSpPr>
        <p:spPr bwMode="auto">
          <a:xfrm>
            <a:off x="8956200" y="5870575"/>
            <a:ext cx="2514600" cy="0"/>
          </a:xfrm>
          <a:prstGeom prst="line">
            <a:avLst/>
          </a:prstGeom>
          <a:noFill/>
          <a:ln w="1905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 name="Line 100"/>
          <p:cNvSpPr>
            <a:spLocks noChangeShapeType="1"/>
          </p:cNvSpPr>
          <p:nvPr/>
        </p:nvSpPr>
        <p:spPr bwMode="auto">
          <a:xfrm>
            <a:off x="8956200" y="4092575"/>
            <a:ext cx="0" cy="1778000"/>
          </a:xfrm>
          <a:prstGeom prst="line">
            <a:avLst/>
          </a:prstGeom>
          <a:noFill/>
          <a:ln w="1905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4" name="Line 101"/>
          <p:cNvSpPr>
            <a:spLocks noChangeShapeType="1"/>
          </p:cNvSpPr>
          <p:nvPr/>
        </p:nvSpPr>
        <p:spPr bwMode="auto">
          <a:xfrm>
            <a:off x="10219850" y="5038725"/>
            <a:ext cx="0" cy="831850"/>
          </a:xfrm>
          <a:prstGeom prst="line">
            <a:avLst/>
          </a:prstGeom>
          <a:noFill/>
          <a:ln w="1905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 name="Line 102"/>
          <p:cNvSpPr>
            <a:spLocks noChangeShapeType="1"/>
          </p:cNvSpPr>
          <p:nvPr/>
        </p:nvSpPr>
        <p:spPr bwMode="auto">
          <a:xfrm>
            <a:off x="11266012" y="4371975"/>
            <a:ext cx="0" cy="1498600"/>
          </a:xfrm>
          <a:prstGeom prst="line">
            <a:avLst/>
          </a:prstGeom>
          <a:noFill/>
          <a:ln w="1905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6" name="Line 103"/>
          <p:cNvSpPr>
            <a:spLocks noChangeShapeType="1"/>
          </p:cNvSpPr>
          <p:nvPr/>
        </p:nvSpPr>
        <p:spPr bwMode="auto">
          <a:xfrm>
            <a:off x="9213375" y="4400550"/>
            <a:ext cx="0" cy="1470025"/>
          </a:xfrm>
          <a:prstGeom prst="line">
            <a:avLst/>
          </a:prstGeom>
          <a:noFill/>
          <a:ln w="1905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7" name="Line 104"/>
          <p:cNvSpPr>
            <a:spLocks noChangeShapeType="1"/>
          </p:cNvSpPr>
          <p:nvPr/>
        </p:nvSpPr>
        <p:spPr bwMode="auto">
          <a:xfrm>
            <a:off x="8956200" y="5048250"/>
            <a:ext cx="1289050" cy="0"/>
          </a:xfrm>
          <a:prstGeom prst="line">
            <a:avLst/>
          </a:prstGeom>
          <a:noFill/>
          <a:ln w="1905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8" name="Line 105"/>
          <p:cNvSpPr>
            <a:spLocks noChangeShapeType="1"/>
          </p:cNvSpPr>
          <p:nvPr/>
        </p:nvSpPr>
        <p:spPr bwMode="auto">
          <a:xfrm>
            <a:off x="8956200" y="4378325"/>
            <a:ext cx="2314575" cy="0"/>
          </a:xfrm>
          <a:prstGeom prst="line">
            <a:avLst/>
          </a:prstGeom>
          <a:noFill/>
          <a:ln w="1905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9" name="Line 106"/>
          <p:cNvSpPr>
            <a:spLocks noChangeShapeType="1"/>
          </p:cNvSpPr>
          <p:nvPr/>
        </p:nvSpPr>
        <p:spPr bwMode="auto">
          <a:xfrm>
            <a:off x="8956200" y="5686425"/>
            <a:ext cx="2308225" cy="0"/>
          </a:xfrm>
          <a:prstGeom prst="line">
            <a:avLst/>
          </a:prstGeom>
          <a:noFill/>
          <a:ln w="1905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0" name="Freeform 107"/>
          <p:cNvSpPr>
            <a:spLocks/>
          </p:cNvSpPr>
          <p:nvPr/>
        </p:nvSpPr>
        <p:spPr bwMode="auto">
          <a:xfrm flipV="1">
            <a:off x="9205437" y="4356100"/>
            <a:ext cx="2078038" cy="1330325"/>
          </a:xfrm>
          <a:custGeom>
            <a:avLst/>
            <a:gdLst>
              <a:gd name="T0" fmla="*/ 0 w 1051"/>
              <a:gd name="T1" fmla="*/ 0 h 720"/>
              <a:gd name="T2" fmla="*/ 2147483646 w 1051"/>
              <a:gd name="T3" fmla="*/ 2147483646 h 720"/>
              <a:gd name="T4" fmla="*/ 0 60000 65536"/>
              <a:gd name="T5" fmla="*/ 0 60000 65536"/>
            </a:gdLst>
            <a:ahLst/>
            <a:cxnLst>
              <a:cxn ang="T4">
                <a:pos x="T0" y="T1"/>
              </a:cxn>
              <a:cxn ang="T5">
                <a:pos x="T2" y="T3"/>
              </a:cxn>
            </a:cxnLst>
            <a:rect l="0" t="0" r="r" b="b"/>
            <a:pathLst>
              <a:path w="1051" h="720">
                <a:moveTo>
                  <a:pt x="0" y="0"/>
                </a:moveTo>
                <a:lnTo>
                  <a:pt x="1051" y="72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1" name="Text Box 108"/>
          <p:cNvSpPr txBox="1">
            <a:spLocks noChangeArrowheads="1"/>
          </p:cNvSpPr>
          <p:nvPr/>
        </p:nvSpPr>
        <p:spPr bwMode="auto">
          <a:xfrm>
            <a:off x="10069037" y="594995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0</a:t>
            </a:r>
          </a:p>
        </p:txBody>
      </p:sp>
      <p:sp>
        <p:nvSpPr>
          <p:cNvPr id="132" name="Text Box 109"/>
          <p:cNvSpPr txBox="1">
            <a:spLocks noChangeArrowheads="1"/>
          </p:cNvSpPr>
          <p:nvPr/>
        </p:nvSpPr>
        <p:spPr bwMode="auto">
          <a:xfrm>
            <a:off x="8926037" y="5838825"/>
            <a:ext cx="6032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-200</a:t>
            </a:r>
          </a:p>
          <a:p>
            <a:r>
              <a:rPr lang="en-US" altLang="zh-CN" sz="1400">
                <a:solidFill>
                  <a:srgbClr val="000000"/>
                </a:solidFill>
              </a:rPr>
              <a:t>-350</a:t>
            </a:r>
            <a:endParaRPr lang="en-US" altLang="zh-CN" sz="1400" i="1">
              <a:solidFill>
                <a:srgbClr val="000000"/>
              </a:solidFill>
            </a:endParaRPr>
          </a:p>
        </p:txBody>
      </p:sp>
      <p:sp>
        <p:nvSpPr>
          <p:cNvPr id="133" name="Text Box 110"/>
          <p:cNvSpPr txBox="1">
            <a:spLocks noChangeArrowheads="1"/>
          </p:cNvSpPr>
          <p:nvPr/>
        </p:nvSpPr>
        <p:spPr bwMode="auto">
          <a:xfrm>
            <a:off x="10954862" y="5838825"/>
            <a:ext cx="5222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200</a:t>
            </a:r>
          </a:p>
          <a:p>
            <a:r>
              <a:rPr lang="en-US" altLang="zh-CN" sz="1400">
                <a:solidFill>
                  <a:srgbClr val="000000"/>
                </a:solidFill>
              </a:rPr>
              <a:t>350</a:t>
            </a:r>
          </a:p>
        </p:txBody>
      </p:sp>
      <p:sp>
        <p:nvSpPr>
          <p:cNvPr id="134" name="Text Box 111"/>
          <p:cNvSpPr txBox="1">
            <a:spLocks noChangeArrowheads="1"/>
          </p:cNvSpPr>
          <p:nvPr/>
        </p:nvSpPr>
        <p:spPr bwMode="auto">
          <a:xfrm>
            <a:off x="8637112" y="5526088"/>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1</a:t>
            </a:r>
          </a:p>
        </p:txBody>
      </p:sp>
      <p:sp>
        <p:nvSpPr>
          <p:cNvPr id="135" name="Text Box 112"/>
          <p:cNvSpPr txBox="1">
            <a:spLocks noChangeArrowheads="1"/>
          </p:cNvSpPr>
          <p:nvPr/>
        </p:nvSpPr>
        <p:spPr bwMode="auto">
          <a:xfrm>
            <a:off x="8637112" y="489585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5</a:t>
            </a:r>
          </a:p>
        </p:txBody>
      </p:sp>
      <p:sp>
        <p:nvSpPr>
          <p:cNvPr id="136" name="Text Box 113"/>
          <p:cNvSpPr txBox="1">
            <a:spLocks noChangeArrowheads="1"/>
          </p:cNvSpPr>
          <p:nvPr/>
        </p:nvSpPr>
        <p:spPr bwMode="auto">
          <a:xfrm>
            <a:off x="8637112" y="4225925"/>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9</a:t>
            </a:r>
          </a:p>
        </p:txBody>
      </p:sp>
      <p:sp>
        <p:nvSpPr>
          <p:cNvPr id="137" name="Oval 115"/>
          <p:cNvSpPr>
            <a:spLocks noChangeArrowheads="1"/>
          </p:cNvSpPr>
          <p:nvPr/>
        </p:nvSpPr>
        <p:spPr bwMode="auto">
          <a:xfrm>
            <a:off x="10175400" y="5010150"/>
            <a:ext cx="76200" cy="76200"/>
          </a:xfrm>
          <a:prstGeom prst="ellipse">
            <a:avLst/>
          </a:prstGeom>
          <a:solidFill>
            <a:srgbClr val="FF0000"/>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sp>
        <p:nvSpPr>
          <p:cNvPr id="138" name="Text Box 120"/>
          <p:cNvSpPr txBox="1">
            <a:spLocks noChangeArrowheads="1"/>
          </p:cNvSpPr>
          <p:nvPr/>
        </p:nvSpPr>
        <p:spPr bwMode="auto">
          <a:xfrm>
            <a:off x="8356125" y="5838825"/>
            <a:ext cx="5857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400">
                <a:solidFill>
                  <a:srgbClr val="000000"/>
                </a:solidFill>
              </a:rPr>
              <a:t>MG1</a:t>
            </a:r>
          </a:p>
          <a:p>
            <a:r>
              <a:rPr lang="en-US" altLang="zh-CN" sz="1400">
                <a:solidFill>
                  <a:srgbClr val="000000"/>
                </a:solidFill>
              </a:rPr>
              <a:t>MG2</a:t>
            </a:r>
            <a:endParaRPr lang="en-US" altLang="zh-CN" sz="1400" i="1">
              <a:solidFill>
                <a:srgbClr val="000000"/>
              </a:solidFill>
            </a:endParaRPr>
          </a:p>
        </p:txBody>
      </p:sp>
    </p:spTree>
    <p:extLst>
      <p:ext uri="{BB962C8B-B14F-4D97-AF65-F5344CB8AC3E}">
        <p14:creationId xmlns:p14="http://schemas.microsoft.com/office/powerpoint/2010/main" val="11339979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63" name="矩形 62"/>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65" name="图片 64"/>
          <p:cNvPicPr>
            <a:picLocks noChangeAspect="1"/>
          </p:cNvPicPr>
          <p:nvPr/>
        </p:nvPicPr>
        <p:blipFill>
          <a:blip r:embed="rId2"/>
          <a:stretch>
            <a:fillRect/>
          </a:stretch>
        </p:blipFill>
        <p:spPr>
          <a:xfrm>
            <a:off x="-8255" y="1034031"/>
            <a:ext cx="543560" cy="426085"/>
          </a:xfrm>
          <a:prstGeom prst="rect">
            <a:avLst/>
          </a:prstGeom>
        </p:spPr>
      </p:pic>
      <p:sp>
        <p:nvSpPr>
          <p:cNvPr id="66" name="L 形 65"/>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L 形 66"/>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920000" y="1658237"/>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解析器</a:t>
            </a:r>
            <a:endParaRPr lang="zh-CN" altLang="en-US" sz="2400" dirty="0">
              <a:latin typeface="微软雅黑" panose="020B0503020204020204" pitchFamily="34" charset="-122"/>
              <a:ea typeface="微软雅黑" panose="020B0503020204020204" pitchFamily="34" charset="-122"/>
            </a:endParaRPr>
          </a:p>
        </p:txBody>
      </p:sp>
      <p:pic>
        <p:nvPicPr>
          <p:cNvPr id="102" name="Picture 24" descr="P410 Cut-way"/>
          <p:cNvPicPr>
            <a:picLocks noChangeAspect="1" noChangeArrowheads="1"/>
          </p:cNvPicPr>
          <p:nvPr/>
        </p:nvPicPr>
        <p:blipFill>
          <a:blip r:embed="rId3">
            <a:lum bright="10000" contrast="10000"/>
            <a:extLst>
              <a:ext uri="{28A0092B-C50C-407E-A947-70E740481C1C}">
                <a14:useLocalDpi xmlns:a14="http://schemas.microsoft.com/office/drawing/2010/main" val="0"/>
              </a:ext>
            </a:extLst>
          </a:blip>
          <a:srcRect/>
          <a:stretch>
            <a:fillRect/>
          </a:stretch>
        </p:blipFill>
        <p:spPr bwMode="auto">
          <a:xfrm>
            <a:off x="4900338" y="1928813"/>
            <a:ext cx="28829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 name="Text Box 12"/>
          <p:cNvSpPr txBox="1">
            <a:spLocks noChangeArrowheads="1"/>
          </p:cNvSpPr>
          <p:nvPr/>
        </p:nvSpPr>
        <p:spPr bwMode="auto">
          <a:xfrm>
            <a:off x="8096768" y="1788240"/>
            <a:ext cx="17224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a:latin typeface="Arial" panose="020B0604020202020204" pitchFamily="34" charset="0"/>
                <a:ea typeface="黑体" panose="02010609060101010101" pitchFamily="49" charset="-122"/>
              </a:rPr>
              <a:t>解析器</a:t>
            </a:r>
          </a:p>
          <a:p>
            <a:r>
              <a:rPr lang="en-US" altLang="zh-CN" sz="1800">
                <a:latin typeface="Arial" panose="020B0604020202020204" pitchFamily="34" charset="0"/>
                <a:ea typeface="黑体" panose="02010609060101010101" pitchFamily="49" charset="-122"/>
              </a:rPr>
              <a:t>(MG1)</a:t>
            </a:r>
          </a:p>
        </p:txBody>
      </p:sp>
      <p:sp>
        <p:nvSpPr>
          <p:cNvPr id="104" name="Text Box 13"/>
          <p:cNvSpPr txBox="1">
            <a:spLocks noChangeArrowheads="1"/>
          </p:cNvSpPr>
          <p:nvPr/>
        </p:nvSpPr>
        <p:spPr bwMode="auto">
          <a:xfrm>
            <a:off x="3654264" y="1760538"/>
            <a:ext cx="17224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dirty="0">
                <a:latin typeface="Arial" panose="020B0604020202020204" pitchFamily="34" charset="0"/>
                <a:ea typeface="黑体" panose="02010609060101010101" pitchFamily="49" charset="-122"/>
              </a:rPr>
              <a:t>解析器</a:t>
            </a:r>
          </a:p>
          <a:p>
            <a:r>
              <a:rPr lang="en-US" altLang="zh-CN" sz="1800" dirty="0">
                <a:latin typeface="Arial" panose="020B0604020202020204" pitchFamily="34" charset="0"/>
                <a:ea typeface="黑体" panose="02010609060101010101" pitchFamily="49" charset="-122"/>
              </a:rPr>
              <a:t>(MG2)</a:t>
            </a:r>
          </a:p>
        </p:txBody>
      </p:sp>
      <p:sp>
        <p:nvSpPr>
          <p:cNvPr id="105" name="Freeform 14"/>
          <p:cNvSpPr>
            <a:spLocks/>
          </p:cNvSpPr>
          <p:nvPr/>
        </p:nvSpPr>
        <p:spPr bwMode="auto">
          <a:xfrm>
            <a:off x="6787875" y="2090738"/>
            <a:ext cx="1236663" cy="820737"/>
          </a:xfrm>
          <a:custGeom>
            <a:avLst/>
            <a:gdLst>
              <a:gd name="T0" fmla="*/ 0 w 816"/>
              <a:gd name="T1" fmla="*/ 384 h 384"/>
              <a:gd name="T2" fmla="*/ 336 w 816"/>
              <a:gd name="T3" fmla="*/ 0 h 384"/>
              <a:gd name="T4" fmla="*/ 816 w 816"/>
              <a:gd name="T5" fmla="*/ 0 h 384"/>
            </a:gdLst>
            <a:ahLst/>
            <a:cxnLst>
              <a:cxn ang="0">
                <a:pos x="T0" y="T1"/>
              </a:cxn>
              <a:cxn ang="0">
                <a:pos x="T2" y="T3"/>
              </a:cxn>
              <a:cxn ang="0">
                <a:pos x="T4" y="T5"/>
              </a:cxn>
            </a:cxnLst>
            <a:rect l="0" t="0" r="r" b="b"/>
            <a:pathLst>
              <a:path w="816" h="384">
                <a:moveTo>
                  <a:pt x="0" y="384"/>
                </a:moveTo>
                <a:lnTo>
                  <a:pt x="336" y="0"/>
                </a:lnTo>
                <a:lnTo>
                  <a:pt x="816"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6" name="Freeform 15"/>
          <p:cNvSpPr>
            <a:spLocks/>
          </p:cNvSpPr>
          <p:nvPr/>
        </p:nvSpPr>
        <p:spPr bwMode="auto">
          <a:xfrm flipH="1">
            <a:off x="4573313" y="2081213"/>
            <a:ext cx="727075" cy="830262"/>
          </a:xfrm>
          <a:custGeom>
            <a:avLst/>
            <a:gdLst>
              <a:gd name="T0" fmla="*/ 0 w 816"/>
              <a:gd name="T1" fmla="*/ 384 h 384"/>
              <a:gd name="T2" fmla="*/ 336 w 816"/>
              <a:gd name="T3" fmla="*/ 0 h 384"/>
              <a:gd name="T4" fmla="*/ 816 w 816"/>
              <a:gd name="T5" fmla="*/ 0 h 384"/>
            </a:gdLst>
            <a:ahLst/>
            <a:cxnLst>
              <a:cxn ang="0">
                <a:pos x="T0" y="T1"/>
              </a:cxn>
              <a:cxn ang="0">
                <a:pos x="T2" y="T3"/>
              </a:cxn>
              <a:cxn ang="0">
                <a:pos x="T4" y="T5"/>
              </a:cxn>
            </a:cxnLst>
            <a:rect l="0" t="0" r="r" b="b"/>
            <a:pathLst>
              <a:path w="816" h="384">
                <a:moveTo>
                  <a:pt x="0" y="384"/>
                </a:moveTo>
                <a:lnTo>
                  <a:pt x="336" y="0"/>
                </a:lnTo>
                <a:lnTo>
                  <a:pt x="816"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7" name="Rectangle 25"/>
          <p:cNvSpPr>
            <a:spLocks noChangeArrowheads="1"/>
          </p:cNvSpPr>
          <p:nvPr/>
        </p:nvSpPr>
        <p:spPr bwMode="auto">
          <a:xfrm>
            <a:off x="9343750" y="3730625"/>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a typeface="宋体" panose="02010600030101010101" pitchFamily="2" charset="-122"/>
              </a:rPr>
              <a:t>解析器</a:t>
            </a:r>
          </a:p>
        </p:txBody>
      </p:sp>
      <p:pic>
        <p:nvPicPr>
          <p:cNvPr id="108" name="Picture 27" descr="resol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0000" y="4343400"/>
            <a:ext cx="2828925" cy="2184400"/>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28"/>
          <p:cNvSpPr>
            <a:spLocks noChangeArrowheads="1"/>
          </p:cNvSpPr>
          <p:nvPr/>
        </p:nvSpPr>
        <p:spPr bwMode="auto">
          <a:xfrm>
            <a:off x="8245200" y="3689350"/>
            <a:ext cx="3352800" cy="2971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 name="文本框 1"/>
          <p:cNvSpPr txBox="1"/>
          <p:nvPr/>
        </p:nvSpPr>
        <p:spPr>
          <a:xfrm>
            <a:off x="1344000" y="2714883"/>
            <a:ext cx="3363421" cy="677108"/>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探测</a:t>
            </a:r>
            <a:r>
              <a:rPr lang="en-US" altLang="zh-CN" dirty="0" smtClean="0">
                <a:latin typeface="微软雅黑" panose="020B0503020204020204" pitchFamily="34" charset="-122"/>
                <a:ea typeface="微软雅黑" panose="020B0503020204020204" pitchFamily="34" charset="-122"/>
              </a:rPr>
              <a:t>MG1/MG2</a:t>
            </a:r>
            <a:r>
              <a:rPr lang="zh-CN" altLang="en-US" dirty="0" smtClean="0">
                <a:latin typeface="微软雅黑" panose="020B0503020204020204" pitchFamily="34" charset="-122"/>
                <a:ea typeface="微软雅黑" panose="020B0503020204020204" pitchFamily="34" charset="-122"/>
              </a:rPr>
              <a:t>转子的位置、</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速度和旋转方向。</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3264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63" name="矩形 62"/>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65" name="图片 64"/>
          <p:cNvPicPr>
            <a:picLocks noChangeAspect="1"/>
          </p:cNvPicPr>
          <p:nvPr/>
        </p:nvPicPr>
        <p:blipFill>
          <a:blip r:embed="rId2"/>
          <a:stretch>
            <a:fillRect/>
          </a:stretch>
        </p:blipFill>
        <p:spPr>
          <a:xfrm>
            <a:off x="-8255" y="1034031"/>
            <a:ext cx="543560" cy="426085"/>
          </a:xfrm>
          <a:prstGeom prst="rect">
            <a:avLst/>
          </a:prstGeom>
        </p:spPr>
      </p:pic>
      <p:sp>
        <p:nvSpPr>
          <p:cNvPr id="66" name="L 形 65"/>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L 形 66"/>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920000" y="1658237"/>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解析器</a:t>
            </a:r>
            <a:endParaRPr lang="zh-CN" altLang="en-US" sz="2400" dirty="0">
              <a:latin typeface="微软雅黑" panose="020B0503020204020204" pitchFamily="34" charset="-122"/>
              <a:ea typeface="微软雅黑" panose="020B0503020204020204" pitchFamily="34" charset="-122"/>
            </a:endParaRPr>
          </a:p>
        </p:txBody>
      </p:sp>
      <p:sp>
        <p:nvSpPr>
          <p:cNvPr id="18" name="Rectangle 20" descr="Newsprint"/>
          <p:cNvSpPr>
            <a:spLocks noChangeArrowheads="1"/>
          </p:cNvSpPr>
          <p:nvPr/>
        </p:nvSpPr>
        <p:spPr bwMode="auto">
          <a:xfrm>
            <a:off x="3360000" y="1295400"/>
            <a:ext cx="8382000" cy="5410200"/>
          </a:xfrm>
          <a:prstGeom prst="rect">
            <a:avLst/>
          </a:prstGeom>
          <a:blipFill dpi="0" rotWithShape="0">
            <a:blip r:embed="rId3"/>
            <a:srcRect/>
            <a:tile tx="0" ty="0" sx="100000" sy="100000" flip="none" algn="tl"/>
          </a:blipFill>
          <a:ln>
            <a:noFill/>
          </a:ln>
          <a:effectLst>
            <a:outerShdw dist="71842" dir="2700000" algn="ctr" rotWithShape="0">
              <a:schemeClr val="bg2"/>
            </a:outerShdw>
          </a:effectLst>
          <a:extLst>
            <a:ext uri="{91240B29-F687-4F45-9708-019B960494DF}">
              <a14:hiddenLine xmlns:a14="http://schemas.microsoft.com/office/drawing/2010/main" w="28575">
                <a:solidFill>
                  <a:schemeClr val="bg1"/>
                </a:solidFill>
                <a:miter lim="800000"/>
                <a:headEnd/>
                <a:tailEnd/>
              </a14:hiddenLine>
            </a:ext>
          </a:extLst>
        </p:spPr>
        <p:txBody>
          <a:bodyPr anchor="ctr">
            <a:spAutoFit/>
          </a:bodyPr>
          <a:lstStyle/>
          <a:p>
            <a:endParaRPr lang="zh-CN" altLang="en-US"/>
          </a:p>
        </p:txBody>
      </p:sp>
      <p:sp>
        <p:nvSpPr>
          <p:cNvPr id="19" name="Oval 21"/>
          <p:cNvSpPr>
            <a:spLocks noChangeArrowheads="1"/>
          </p:cNvSpPr>
          <p:nvPr/>
        </p:nvSpPr>
        <p:spPr bwMode="auto">
          <a:xfrm>
            <a:off x="4320438" y="1677988"/>
            <a:ext cx="2697162" cy="2741612"/>
          </a:xfrm>
          <a:prstGeom prst="ellipse">
            <a:avLst/>
          </a:prstGeom>
          <a:solidFill>
            <a:srgbClr val="C0C0C0"/>
          </a:solidFill>
          <a:ln>
            <a:noFill/>
          </a:ln>
          <a:effectLst>
            <a:prstShdw prst="shdw17" dist="45791" dir="2021404">
              <a:srgbClr val="C0C0C0">
                <a:gamma/>
                <a:shade val="60000"/>
                <a:invGamma/>
              </a:srgbClr>
            </a:prstShdw>
          </a:effectLst>
          <a:extLst>
            <a:ext uri="{91240B29-F687-4F45-9708-019B960494DF}">
              <a14:hiddenLine xmlns:a14="http://schemas.microsoft.com/office/drawing/2010/main" w="15875">
                <a:solidFill>
                  <a:srgbClr val="FF0000"/>
                </a:solidFill>
                <a:round/>
                <a:headEnd/>
                <a:tailEnd/>
              </a14:hiddenLine>
            </a:ext>
          </a:extLst>
        </p:spPr>
        <p:txBody>
          <a:bodyPr wrap="none" anchor="ctr"/>
          <a:lstStyle/>
          <a:p>
            <a:endParaRPr lang="zh-CN" altLang="en-US"/>
          </a:p>
        </p:txBody>
      </p:sp>
      <p:sp>
        <p:nvSpPr>
          <p:cNvPr id="20" name="Freeform 22"/>
          <p:cNvSpPr>
            <a:spLocks/>
          </p:cNvSpPr>
          <p:nvPr/>
        </p:nvSpPr>
        <p:spPr bwMode="auto">
          <a:xfrm>
            <a:off x="4842725" y="2963863"/>
            <a:ext cx="355600" cy="187325"/>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Freeform 23"/>
          <p:cNvSpPr>
            <a:spLocks/>
          </p:cNvSpPr>
          <p:nvPr/>
        </p:nvSpPr>
        <p:spPr bwMode="auto">
          <a:xfrm flipH="1">
            <a:off x="6119075" y="2963863"/>
            <a:ext cx="355600" cy="187325"/>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Freeform 24"/>
          <p:cNvSpPr>
            <a:spLocks/>
          </p:cNvSpPr>
          <p:nvPr/>
        </p:nvSpPr>
        <p:spPr bwMode="auto">
          <a:xfrm rot="16200000" flipH="1">
            <a:off x="5476138" y="2270125"/>
            <a:ext cx="355600" cy="187325"/>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Freeform 25"/>
          <p:cNvSpPr>
            <a:spLocks/>
          </p:cNvSpPr>
          <p:nvPr/>
        </p:nvSpPr>
        <p:spPr bwMode="auto">
          <a:xfrm rot="5400000" flipH="1" flipV="1">
            <a:off x="5475344" y="3644106"/>
            <a:ext cx="355600" cy="185738"/>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Freeform 26"/>
          <p:cNvSpPr>
            <a:spLocks/>
          </p:cNvSpPr>
          <p:nvPr/>
        </p:nvSpPr>
        <p:spPr bwMode="auto">
          <a:xfrm rot="13470364" flipH="1">
            <a:off x="4996713" y="2466975"/>
            <a:ext cx="355600" cy="187325"/>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Freeform 27"/>
          <p:cNvSpPr>
            <a:spLocks/>
          </p:cNvSpPr>
          <p:nvPr/>
        </p:nvSpPr>
        <p:spPr bwMode="auto">
          <a:xfrm rot="2670364" flipH="1" flipV="1">
            <a:off x="5928575" y="3473450"/>
            <a:ext cx="355600" cy="188913"/>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Freeform 28"/>
          <p:cNvSpPr>
            <a:spLocks/>
          </p:cNvSpPr>
          <p:nvPr/>
        </p:nvSpPr>
        <p:spPr bwMode="auto">
          <a:xfrm rot="8070364" flipH="1">
            <a:off x="5002269" y="3455194"/>
            <a:ext cx="355600" cy="185738"/>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29"/>
          <p:cNvSpPr>
            <a:spLocks/>
          </p:cNvSpPr>
          <p:nvPr/>
        </p:nvSpPr>
        <p:spPr bwMode="auto">
          <a:xfrm rot="18870364" flipH="1" flipV="1">
            <a:off x="5951594" y="2447131"/>
            <a:ext cx="355600" cy="185738"/>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30"/>
          <p:cNvGrpSpPr>
            <a:grpSpLocks/>
          </p:cNvGrpSpPr>
          <p:nvPr/>
        </p:nvGrpSpPr>
        <p:grpSpPr bwMode="auto">
          <a:xfrm>
            <a:off x="4399813" y="1741488"/>
            <a:ext cx="2517775" cy="2614612"/>
            <a:chOff x="1392" y="369"/>
            <a:chExt cx="3248" cy="3374"/>
          </a:xfrm>
        </p:grpSpPr>
        <p:sp>
          <p:nvSpPr>
            <p:cNvPr id="29" name="Freeform 31"/>
            <p:cNvSpPr>
              <a:spLocks/>
            </p:cNvSpPr>
            <p:nvPr/>
          </p:nvSpPr>
          <p:spPr bwMode="auto">
            <a:xfrm>
              <a:off x="1392" y="1947"/>
              <a:ext cx="459" cy="242"/>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Freeform 32"/>
            <p:cNvSpPr>
              <a:spLocks/>
            </p:cNvSpPr>
            <p:nvPr/>
          </p:nvSpPr>
          <p:spPr bwMode="auto">
            <a:xfrm flipH="1">
              <a:off x="4181" y="1947"/>
              <a:ext cx="459" cy="242"/>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33"/>
            <p:cNvSpPr>
              <a:spLocks/>
            </p:cNvSpPr>
            <p:nvPr/>
          </p:nvSpPr>
          <p:spPr bwMode="auto">
            <a:xfrm rot="16200000" flipH="1">
              <a:off x="2778" y="482"/>
              <a:ext cx="459" cy="242"/>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34"/>
            <p:cNvSpPr>
              <a:spLocks/>
            </p:cNvSpPr>
            <p:nvPr/>
          </p:nvSpPr>
          <p:spPr bwMode="auto">
            <a:xfrm rot="5400000" flipH="1" flipV="1">
              <a:off x="2778" y="3393"/>
              <a:ext cx="459" cy="242"/>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35"/>
            <p:cNvSpPr>
              <a:spLocks/>
            </p:cNvSpPr>
            <p:nvPr/>
          </p:nvSpPr>
          <p:spPr bwMode="auto">
            <a:xfrm rot="13470364" flipH="1">
              <a:off x="1754" y="906"/>
              <a:ext cx="459" cy="242"/>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36"/>
            <p:cNvSpPr>
              <a:spLocks/>
            </p:cNvSpPr>
            <p:nvPr/>
          </p:nvSpPr>
          <p:spPr bwMode="auto">
            <a:xfrm rot="2670364" flipH="1" flipV="1">
              <a:off x="3771" y="3004"/>
              <a:ext cx="459" cy="242"/>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Freeform 37"/>
            <p:cNvSpPr>
              <a:spLocks/>
            </p:cNvSpPr>
            <p:nvPr/>
          </p:nvSpPr>
          <p:spPr bwMode="auto">
            <a:xfrm rot="8070364" flipH="1">
              <a:off x="1769" y="2985"/>
              <a:ext cx="459" cy="242"/>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Freeform 38"/>
            <p:cNvSpPr>
              <a:spLocks/>
            </p:cNvSpPr>
            <p:nvPr/>
          </p:nvSpPr>
          <p:spPr bwMode="auto">
            <a:xfrm rot="-2729636" flipH="1" flipV="1">
              <a:off x="3792" y="872"/>
              <a:ext cx="459" cy="242"/>
            </a:xfrm>
            <a:custGeom>
              <a:avLst/>
              <a:gdLst>
                <a:gd name="T0" fmla="*/ 0 w 459"/>
                <a:gd name="T1" fmla="*/ 2 h 242"/>
                <a:gd name="T2" fmla="*/ 375 w 459"/>
                <a:gd name="T3" fmla="*/ 0 h 242"/>
                <a:gd name="T4" fmla="*/ 449 w 459"/>
                <a:gd name="T5" fmla="*/ 44 h 242"/>
                <a:gd name="T6" fmla="*/ 396 w 459"/>
                <a:gd name="T7" fmla="*/ 98 h 242"/>
                <a:gd name="T8" fmla="*/ 156 w 459"/>
                <a:gd name="T9" fmla="*/ 98 h 242"/>
                <a:gd name="T10" fmla="*/ 156 w 459"/>
                <a:gd name="T11" fmla="*/ 33 h 242"/>
                <a:gd name="T12" fmla="*/ 360 w 459"/>
                <a:gd name="T13" fmla="*/ 32 h 242"/>
                <a:gd name="T14" fmla="*/ 438 w 459"/>
                <a:gd name="T15" fmla="*/ 113 h 242"/>
                <a:gd name="T16" fmla="*/ 360 w 459"/>
                <a:gd name="T17" fmla="*/ 201 h 242"/>
                <a:gd name="T18" fmla="*/ 156 w 459"/>
                <a:gd name="T19" fmla="*/ 203 h 242"/>
                <a:gd name="T20" fmla="*/ 156 w 459"/>
                <a:gd name="T21" fmla="*/ 143 h 242"/>
                <a:gd name="T22" fmla="*/ 396 w 459"/>
                <a:gd name="T23" fmla="*/ 143 h 242"/>
                <a:gd name="T24" fmla="*/ 456 w 459"/>
                <a:gd name="T25" fmla="*/ 186 h 242"/>
                <a:gd name="T26" fmla="*/ 375 w 459"/>
                <a:gd name="T27" fmla="*/ 242 h 242"/>
                <a:gd name="T28" fmla="*/ 1 w 459"/>
                <a:gd name="T29" fmla="*/ 2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242">
                  <a:moveTo>
                    <a:pt x="0" y="2"/>
                  </a:moveTo>
                  <a:lnTo>
                    <a:pt x="375" y="0"/>
                  </a:lnTo>
                  <a:cubicBezTo>
                    <a:pt x="450" y="7"/>
                    <a:pt x="446" y="28"/>
                    <a:pt x="449" y="44"/>
                  </a:cubicBezTo>
                  <a:cubicBezTo>
                    <a:pt x="452" y="60"/>
                    <a:pt x="445" y="89"/>
                    <a:pt x="396" y="98"/>
                  </a:cubicBezTo>
                  <a:lnTo>
                    <a:pt x="156" y="98"/>
                  </a:lnTo>
                  <a:cubicBezTo>
                    <a:pt x="116" y="87"/>
                    <a:pt x="122" y="44"/>
                    <a:pt x="156" y="33"/>
                  </a:cubicBezTo>
                  <a:lnTo>
                    <a:pt x="360" y="32"/>
                  </a:lnTo>
                  <a:cubicBezTo>
                    <a:pt x="407" y="45"/>
                    <a:pt x="438" y="85"/>
                    <a:pt x="438" y="113"/>
                  </a:cubicBezTo>
                  <a:cubicBezTo>
                    <a:pt x="438" y="141"/>
                    <a:pt x="407" y="186"/>
                    <a:pt x="360" y="201"/>
                  </a:cubicBezTo>
                  <a:lnTo>
                    <a:pt x="156" y="203"/>
                  </a:lnTo>
                  <a:cubicBezTo>
                    <a:pt x="122" y="193"/>
                    <a:pt x="116" y="153"/>
                    <a:pt x="156" y="143"/>
                  </a:cubicBezTo>
                  <a:lnTo>
                    <a:pt x="396" y="143"/>
                  </a:lnTo>
                  <a:cubicBezTo>
                    <a:pt x="446" y="150"/>
                    <a:pt x="459" y="170"/>
                    <a:pt x="456" y="186"/>
                  </a:cubicBezTo>
                  <a:cubicBezTo>
                    <a:pt x="453" y="202"/>
                    <a:pt x="451" y="233"/>
                    <a:pt x="375" y="242"/>
                  </a:cubicBezTo>
                  <a:lnTo>
                    <a:pt x="1" y="240"/>
                  </a:lnTo>
                </a:path>
              </a:pathLst>
            </a:custGeom>
            <a:noFill/>
            <a:ln w="254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Arc 39"/>
            <p:cNvSpPr>
              <a:spLocks/>
            </p:cNvSpPr>
            <p:nvPr/>
          </p:nvSpPr>
          <p:spPr bwMode="auto">
            <a:xfrm>
              <a:off x="3023" y="369"/>
              <a:ext cx="1067" cy="1622"/>
            </a:xfrm>
            <a:custGeom>
              <a:avLst/>
              <a:gdLst>
                <a:gd name="G0" fmla="+- 0 0 0"/>
                <a:gd name="G1" fmla="+- 21563 0 0"/>
                <a:gd name="G2" fmla="+- 21600 0 0"/>
                <a:gd name="T0" fmla="*/ 1272 w 13980"/>
                <a:gd name="T1" fmla="*/ 0 h 21563"/>
                <a:gd name="T2" fmla="*/ 13980 w 13980"/>
                <a:gd name="T3" fmla="*/ 5097 h 21563"/>
                <a:gd name="T4" fmla="*/ 0 w 13980"/>
                <a:gd name="T5" fmla="*/ 21563 h 21563"/>
              </a:gdLst>
              <a:ahLst/>
              <a:cxnLst>
                <a:cxn ang="0">
                  <a:pos x="T0" y="T1"/>
                </a:cxn>
                <a:cxn ang="0">
                  <a:pos x="T2" y="T3"/>
                </a:cxn>
                <a:cxn ang="0">
                  <a:pos x="T4" y="T5"/>
                </a:cxn>
              </a:cxnLst>
              <a:rect l="0" t="0" r="r" b="b"/>
              <a:pathLst>
                <a:path w="13980" h="21563" fill="none" extrusionOk="0">
                  <a:moveTo>
                    <a:pt x="1271" y="0"/>
                  </a:moveTo>
                  <a:cubicBezTo>
                    <a:pt x="5948" y="276"/>
                    <a:pt x="10408" y="2065"/>
                    <a:pt x="13979" y="5097"/>
                  </a:cubicBezTo>
                </a:path>
                <a:path w="13980" h="21563" stroke="0" extrusionOk="0">
                  <a:moveTo>
                    <a:pt x="1271" y="0"/>
                  </a:moveTo>
                  <a:cubicBezTo>
                    <a:pt x="5948" y="276"/>
                    <a:pt x="10408" y="2065"/>
                    <a:pt x="13979" y="5097"/>
                  </a:cubicBezTo>
                  <a:lnTo>
                    <a:pt x="0" y="21563"/>
                  </a:lnTo>
                  <a:close/>
                </a:path>
              </a:pathLst>
            </a:cu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Arc 40"/>
            <p:cNvSpPr>
              <a:spLocks/>
            </p:cNvSpPr>
            <p:nvPr/>
          </p:nvSpPr>
          <p:spPr bwMode="auto">
            <a:xfrm>
              <a:off x="3234" y="914"/>
              <a:ext cx="1400" cy="1146"/>
            </a:xfrm>
            <a:custGeom>
              <a:avLst/>
              <a:gdLst>
                <a:gd name="G0" fmla="+- 0 0 0"/>
                <a:gd name="G1" fmla="+- 14620 0 0"/>
                <a:gd name="G2" fmla="+- 21600 0 0"/>
                <a:gd name="T0" fmla="*/ 15900 w 21554"/>
                <a:gd name="T1" fmla="*/ 0 h 14620"/>
                <a:gd name="T2" fmla="*/ 21554 w 21554"/>
                <a:gd name="T3" fmla="*/ 13210 h 14620"/>
                <a:gd name="T4" fmla="*/ 0 w 21554"/>
                <a:gd name="T5" fmla="*/ 14620 h 14620"/>
              </a:gdLst>
              <a:ahLst/>
              <a:cxnLst>
                <a:cxn ang="0">
                  <a:pos x="T0" y="T1"/>
                </a:cxn>
                <a:cxn ang="0">
                  <a:pos x="T2" y="T3"/>
                </a:cxn>
                <a:cxn ang="0">
                  <a:pos x="T4" y="T5"/>
                </a:cxn>
              </a:cxnLst>
              <a:rect l="0" t="0" r="r" b="b"/>
              <a:pathLst>
                <a:path w="21554" h="14620" fill="none" extrusionOk="0">
                  <a:moveTo>
                    <a:pt x="15900" y="-1"/>
                  </a:moveTo>
                  <a:cubicBezTo>
                    <a:pt x="19237" y="3629"/>
                    <a:pt x="21232" y="8290"/>
                    <a:pt x="21553" y="13210"/>
                  </a:cubicBezTo>
                </a:path>
                <a:path w="21554" h="14620" stroke="0" extrusionOk="0">
                  <a:moveTo>
                    <a:pt x="15900" y="-1"/>
                  </a:moveTo>
                  <a:cubicBezTo>
                    <a:pt x="19237" y="3629"/>
                    <a:pt x="21232" y="8290"/>
                    <a:pt x="21553" y="13210"/>
                  </a:cubicBezTo>
                  <a:lnTo>
                    <a:pt x="0" y="14620"/>
                  </a:lnTo>
                  <a:close/>
                </a:path>
              </a:pathLst>
            </a:cu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rc 41"/>
            <p:cNvSpPr>
              <a:spLocks/>
            </p:cNvSpPr>
            <p:nvPr/>
          </p:nvSpPr>
          <p:spPr bwMode="auto">
            <a:xfrm>
              <a:off x="3160" y="2051"/>
              <a:ext cx="1475" cy="1155"/>
            </a:xfrm>
            <a:custGeom>
              <a:avLst/>
              <a:gdLst>
                <a:gd name="G0" fmla="+- 0 0 0"/>
                <a:gd name="G1" fmla="+- 0 0 0"/>
                <a:gd name="G2" fmla="+- 21600 0 0"/>
                <a:gd name="T0" fmla="*/ 21530 w 21530"/>
                <a:gd name="T1" fmla="*/ 1743 h 14737"/>
                <a:gd name="T2" fmla="*/ 15792 w 21530"/>
                <a:gd name="T3" fmla="*/ 14737 h 14737"/>
                <a:gd name="T4" fmla="*/ 0 w 21530"/>
                <a:gd name="T5" fmla="*/ 0 h 14737"/>
              </a:gdLst>
              <a:ahLst/>
              <a:cxnLst>
                <a:cxn ang="0">
                  <a:pos x="T0" y="T1"/>
                </a:cxn>
                <a:cxn ang="0">
                  <a:pos x="T2" y="T3"/>
                </a:cxn>
                <a:cxn ang="0">
                  <a:pos x="T4" y="T5"/>
                </a:cxn>
              </a:cxnLst>
              <a:rect l="0" t="0" r="r" b="b"/>
              <a:pathLst>
                <a:path w="21530" h="14737" fill="none" extrusionOk="0">
                  <a:moveTo>
                    <a:pt x="21529" y="1742"/>
                  </a:moveTo>
                  <a:cubicBezTo>
                    <a:pt x="21136" y="6597"/>
                    <a:pt x="19114" y="11176"/>
                    <a:pt x="15791" y="14736"/>
                  </a:cubicBezTo>
                </a:path>
                <a:path w="21530" h="14737" stroke="0" extrusionOk="0">
                  <a:moveTo>
                    <a:pt x="21529" y="1742"/>
                  </a:moveTo>
                  <a:cubicBezTo>
                    <a:pt x="21136" y="6597"/>
                    <a:pt x="19114" y="11176"/>
                    <a:pt x="15791" y="14736"/>
                  </a:cubicBezTo>
                  <a:lnTo>
                    <a:pt x="0" y="0"/>
                  </a:lnTo>
                  <a:close/>
                </a:path>
              </a:pathLst>
            </a:cu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Arc 42"/>
            <p:cNvSpPr>
              <a:spLocks/>
            </p:cNvSpPr>
            <p:nvPr/>
          </p:nvSpPr>
          <p:spPr bwMode="auto">
            <a:xfrm>
              <a:off x="3024" y="2092"/>
              <a:ext cx="1045" cy="1643"/>
            </a:xfrm>
            <a:custGeom>
              <a:avLst/>
              <a:gdLst>
                <a:gd name="G0" fmla="+- 0 0 0"/>
                <a:gd name="G1" fmla="+- 0 0 0"/>
                <a:gd name="G2" fmla="+- 21600 0 0"/>
                <a:gd name="T0" fmla="*/ 13682 w 13682"/>
                <a:gd name="T1" fmla="*/ 16714 h 21560"/>
                <a:gd name="T2" fmla="*/ 1313 w 13682"/>
                <a:gd name="T3" fmla="*/ 21560 h 21560"/>
                <a:gd name="T4" fmla="*/ 0 w 13682"/>
                <a:gd name="T5" fmla="*/ 0 h 21560"/>
              </a:gdLst>
              <a:ahLst/>
              <a:cxnLst>
                <a:cxn ang="0">
                  <a:pos x="T0" y="T1"/>
                </a:cxn>
                <a:cxn ang="0">
                  <a:pos x="T2" y="T3"/>
                </a:cxn>
                <a:cxn ang="0">
                  <a:pos x="T4" y="T5"/>
                </a:cxn>
              </a:cxnLst>
              <a:rect l="0" t="0" r="r" b="b"/>
              <a:pathLst>
                <a:path w="13682" h="21560" fill="none" extrusionOk="0">
                  <a:moveTo>
                    <a:pt x="13682" y="16714"/>
                  </a:moveTo>
                  <a:cubicBezTo>
                    <a:pt x="10170" y="19588"/>
                    <a:pt x="5842" y="21284"/>
                    <a:pt x="1313" y="21560"/>
                  </a:cubicBezTo>
                </a:path>
                <a:path w="13682" h="21560" stroke="0" extrusionOk="0">
                  <a:moveTo>
                    <a:pt x="13682" y="16714"/>
                  </a:moveTo>
                  <a:cubicBezTo>
                    <a:pt x="10170" y="19588"/>
                    <a:pt x="5842" y="21284"/>
                    <a:pt x="1313" y="21560"/>
                  </a:cubicBezTo>
                  <a:lnTo>
                    <a:pt x="0" y="0"/>
                  </a:lnTo>
                  <a:close/>
                </a:path>
              </a:pathLst>
            </a:cu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Arc 43"/>
            <p:cNvSpPr>
              <a:spLocks/>
            </p:cNvSpPr>
            <p:nvPr/>
          </p:nvSpPr>
          <p:spPr bwMode="auto">
            <a:xfrm>
              <a:off x="1932" y="2152"/>
              <a:ext cx="1095" cy="1590"/>
            </a:xfrm>
            <a:custGeom>
              <a:avLst/>
              <a:gdLst>
                <a:gd name="G0" fmla="+- 14345 0 0"/>
                <a:gd name="G1" fmla="+- 0 0 0"/>
                <a:gd name="G2" fmla="+- 21600 0 0"/>
                <a:gd name="T0" fmla="*/ 12508 w 14345"/>
                <a:gd name="T1" fmla="*/ 21522 h 21522"/>
                <a:gd name="T2" fmla="*/ 0 w 14345"/>
                <a:gd name="T3" fmla="*/ 16149 h 21522"/>
                <a:gd name="T4" fmla="*/ 14345 w 14345"/>
                <a:gd name="T5" fmla="*/ 0 h 21522"/>
              </a:gdLst>
              <a:ahLst/>
              <a:cxnLst>
                <a:cxn ang="0">
                  <a:pos x="T0" y="T1"/>
                </a:cxn>
                <a:cxn ang="0">
                  <a:pos x="T2" y="T3"/>
                </a:cxn>
                <a:cxn ang="0">
                  <a:pos x="T4" y="T5"/>
                </a:cxn>
              </a:cxnLst>
              <a:rect l="0" t="0" r="r" b="b"/>
              <a:pathLst>
                <a:path w="14345" h="21522" fill="none" extrusionOk="0">
                  <a:moveTo>
                    <a:pt x="12508" y="21521"/>
                  </a:moveTo>
                  <a:cubicBezTo>
                    <a:pt x="7868" y="21125"/>
                    <a:pt x="3481" y="19241"/>
                    <a:pt x="0" y="16148"/>
                  </a:cubicBezTo>
                </a:path>
                <a:path w="14345" h="21522" stroke="0" extrusionOk="0">
                  <a:moveTo>
                    <a:pt x="12508" y="21521"/>
                  </a:moveTo>
                  <a:cubicBezTo>
                    <a:pt x="7868" y="21125"/>
                    <a:pt x="3481" y="19241"/>
                    <a:pt x="0" y="16148"/>
                  </a:cubicBezTo>
                  <a:lnTo>
                    <a:pt x="14345" y="0"/>
                  </a:lnTo>
                  <a:close/>
                </a:path>
              </a:pathLst>
            </a:cu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Arc 44"/>
            <p:cNvSpPr>
              <a:spLocks/>
            </p:cNvSpPr>
            <p:nvPr/>
          </p:nvSpPr>
          <p:spPr bwMode="auto">
            <a:xfrm>
              <a:off x="1652" y="2071"/>
              <a:ext cx="1348" cy="1111"/>
            </a:xfrm>
            <a:custGeom>
              <a:avLst/>
              <a:gdLst>
                <a:gd name="G0" fmla="+- 17655 0 0"/>
                <a:gd name="G1" fmla="+- 0 0 0"/>
                <a:gd name="G2" fmla="+- 21600 0 0"/>
                <a:gd name="T0" fmla="*/ 1356 w 17655"/>
                <a:gd name="T1" fmla="*/ 14174 h 14174"/>
                <a:gd name="T2" fmla="*/ 0 w 17655"/>
                <a:gd name="T3" fmla="*/ 12444 h 14174"/>
                <a:gd name="T4" fmla="*/ 17655 w 17655"/>
                <a:gd name="T5" fmla="*/ 0 h 14174"/>
              </a:gdLst>
              <a:ahLst/>
              <a:cxnLst>
                <a:cxn ang="0">
                  <a:pos x="T0" y="T1"/>
                </a:cxn>
                <a:cxn ang="0">
                  <a:pos x="T2" y="T3"/>
                </a:cxn>
                <a:cxn ang="0">
                  <a:pos x="T4" y="T5"/>
                </a:cxn>
              </a:cxnLst>
              <a:rect l="0" t="0" r="r" b="b"/>
              <a:pathLst>
                <a:path w="17655" h="14174" fill="none" extrusionOk="0">
                  <a:moveTo>
                    <a:pt x="1355" y="14174"/>
                  </a:moveTo>
                  <a:cubicBezTo>
                    <a:pt x="874" y="13620"/>
                    <a:pt x="422" y="13043"/>
                    <a:pt x="-1" y="12444"/>
                  </a:cubicBezTo>
                </a:path>
                <a:path w="17655" h="14174" stroke="0" extrusionOk="0">
                  <a:moveTo>
                    <a:pt x="1355" y="14174"/>
                  </a:moveTo>
                  <a:cubicBezTo>
                    <a:pt x="874" y="13620"/>
                    <a:pt x="422" y="13043"/>
                    <a:pt x="-1" y="12444"/>
                  </a:cubicBezTo>
                  <a:lnTo>
                    <a:pt x="17655" y="0"/>
                  </a:lnTo>
                  <a:close/>
                </a:path>
              </a:pathLst>
            </a:cu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rc 45"/>
            <p:cNvSpPr>
              <a:spLocks/>
            </p:cNvSpPr>
            <p:nvPr/>
          </p:nvSpPr>
          <p:spPr bwMode="auto">
            <a:xfrm>
              <a:off x="1919" y="376"/>
              <a:ext cx="1107" cy="1641"/>
            </a:xfrm>
            <a:custGeom>
              <a:avLst/>
              <a:gdLst>
                <a:gd name="G0" fmla="+- 14512 0 0"/>
                <a:gd name="G1" fmla="+- 21526 0 0"/>
                <a:gd name="G2" fmla="+- 21600 0 0"/>
                <a:gd name="T0" fmla="*/ 0 w 14512"/>
                <a:gd name="T1" fmla="*/ 5528 h 21526"/>
                <a:gd name="T2" fmla="*/ 12730 w 14512"/>
                <a:gd name="T3" fmla="*/ 0 h 21526"/>
                <a:gd name="T4" fmla="*/ 14512 w 14512"/>
                <a:gd name="T5" fmla="*/ 21526 h 21526"/>
              </a:gdLst>
              <a:ahLst/>
              <a:cxnLst>
                <a:cxn ang="0">
                  <a:pos x="T0" y="T1"/>
                </a:cxn>
                <a:cxn ang="0">
                  <a:pos x="T2" y="T3"/>
                </a:cxn>
                <a:cxn ang="0">
                  <a:pos x="T4" y="T5"/>
                </a:cxn>
              </a:cxnLst>
              <a:rect l="0" t="0" r="r" b="b"/>
              <a:pathLst>
                <a:path w="14512" h="21526" fill="none" extrusionOk="0">
                  <a:moveTo>
                    <a:pt x="-1" y="5527"/>
                  </a:moveTo>
                  <a:cubicBezTo>
                    <a:pt x="3519" y="2334"/>
                    <a:pt x="7993" y="391"/>
                    <a:pt x="12729" y="-1"/>
                  </a:cubicBezTo>
                </a:path>
                <a:path w="14512" h="21526" stroke="0" extrusionOk="0">
                  <a:moveTo>
                    <a:pt x="-1" y="5527"/>
                  </a:moveTo>
                  <a:cubicBezTo>
                    <a:pt x="3519" y="2334"/>
                    <a:pt x="7993" y="391"/>
                    <a:pt x="12729" y="-1"/>
                  </a:cubicBezTo>
                  <a:lnTo>
                    <a:pt x="14512" y="21526"/>
                  </a:lnTo>
                  <a:close/>
                </a:path>
              </a:pathLst>
            </a:cu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Arc 46"/>
            <p:cNvSpPr>
              <a:spLocks/>
            </p:cNvSpPr>
            <p:nvPr/>
          </p:nvSpPr>
          <p:spPr bwMode="auto">
            <a:xfrm>
              <a:off x="1392" y="973"/>
              <a:ext cx="1510" cy="1093"/>
            </a:xfrm>
            <a:custGeom>
              <a:avLst/>
              <a:gdLst>
                <a:gd name="G0" fmla="+- 21548 0 0"/>
                <a:gd name="G1" fmla="+- 13959 0 0"/>
                <a:gd name="G2" fmla="+- 21600 0 0"/>
                <a:gd name="T0" fmla="*/ 0 w 21548"/>
                <a:gd name="T1" fmla="*/ 12455 h 13959"/>
                <a:gd name="T2" fmla="*/ 5064 w 21548"/>
                <a:gd name="T3" fmla="*/ 0 h 13959"/>
                <a:gd name="T4" fmla="*/ 21548 w 21548"/>
                <a:gd name="T5" fmla="*/ 13959 h 13959"/>
              </a:gdLst>
              <a:ahLst/>
              <a:cxnLst>
                <a:cxn ang="0">
                  <a:pos x="T0" y="T1"/>
                </a:cxn>
                <a:cxn ang="0">
                  <a:pos x="T2" y="T3"/>
                </a:cxn>
                <a:cxn ang="0">
                  <a:pos x="T4" y="T5"/>
                </a:cxn>
              </a:cxnLst>
              <a:rect l="0" t="0" r="r" b="b"/>
              <a:pathLst>
                <a:path w="21548" h="13959" fill="none" extrusionOk="0">
                  <a:moveTo>
                    <a:pt x="0" y="12455"/>
                  </a:moveTo>
                  <a:cubicBezTo>
                    <a:pt x="320" y="7870"/>
                    <a:pt x="2094" y="3507"/>
                    <a:pt x="5064" y="0"/>
                  </a:cubicBezTo>
                </a:path>
                <a:path w="21548" h="13959" stroke="0" extrusionOk="0">
                  <a:moveTo>
                    <a:pt x="0" y="12455"/>
                  </a:moveTo>
                  <a:cubicBezTo>
                    <a:pt x="320" y="7870"/>
                    <a:pt x="2094" y="3507"/>
                    <a:pt x="5064" y="0"/>
                  </a:cubicBezTo>
                  <a:lnTo>
                    <a:pt x="21548" y="13959"/>
                  </a:lnTo>
                  <a:close/>
                </a:path>
              </a:pathLst>
            </a:cu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Arc 47"/>
            <p:cNvSpPr>
              <a:spLocks/>
            </p:cNvSpPr>
            <p:nvPr/>
          </p:nvSpPr>
          <p:spPr bwMode="auto">
            <a:xfrm>
              <a:off x="1393" y="2063"/>
              <a:ext cx="1644" cy="234"/>
            </a:xfrm>
            <a:custGeom>
              <a:avLst/>
              <a:gdLst>
                <a:gd name="G0" fmla="+- 21545 0 0"/>
                <a:gd name="G1" fmla="+- 0 0 0"/>
                <a:gd name="G2" fmla="+- 21600 0 0"/>
                <a:gd name="T0" fmla="*/ 153 w 21545"/>
                <a:gd name="T1" fmla="*/ 2992 h 2992"/>
                <a:gd name="T2" fmla="*/ 0 w 21545"/>
                <a:gd name="T3" fmla="*/ 1540 h 2992"/>
                <a:gd name="T4" fmla="*/ 21545 w 21545"/>
                <a:gd name="T5" fmla="*/ 0 h 2992"/>
              </a:gdLst>
              <a:ahLst/>
              <a:cxnLst>
                <a:cxn ang="0">
                  <a:pos x="T0" y="T1"/>
                </a:cxn>
                <a:cxn ang="0">
                  <a:pos x="T2" y="T3"/>
                </a:cxn>
                <a:cxn ang="0">
                  <a:pos x="T4" y="T5"/>
                </a:cxn>
              </a:cxnLst>
              <a:rect l="0" t="0" r="r" b="b"/>
              <a:pathLst>
                <a:path w="21545" h="2992" fill="none" extrusionOk="0">
                  <a:moveTo>
                    <a:pt x="153" y="2991"/>
                  </a:moveTo>
                  <a:cubicBezTo>
                    <a:pt x="85" y="2509"/>
                    <a:pt x="34" y="2025"/>
                    <a:pt x="-1" y="1540"/>
                  </a:cubicBezTo>
                </a:path>
                <a:path w="21545" h="2992" stroke="0" extrusionOk="0">
                  <a:moveTo>
                    <a:pt x="153" y="2991"/>
                  </a:moveTo>
                  <a:cubicBezTo>
                    <a:pt x="85" y="2509"/>
                    <a:pt x="34" y="2025"/>
                    <a:pt x="-1" y="1540"/>
                  </a:cubicBezTo>
                  <a:lnTo>
                    <a:pt x="21545" y="0"/>
                  </a:lnTo>
                  <a:close/>
                </a:path>
              </a:pathLst>
            </a:cu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 name="Text Box 48"/>
          <p:cNvSpPr txBox="1">
            <a:spLocks noChangeArrowheads="1"/>
          </p:cNvSpPr>
          <p:nvPr/>
        </p:nvSpPr>
        <p:spPr bwMode="auto">
          <a:xfrm>
            <a:off x="6055575" y="3092450"/>
            <a:ext cx="504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b="1">
                <a:solidFill>
                  <a:srgbClr val="000000"/>
                </a:solidFill>
                <a:ea typeface="宋体" panose="02010600030101010101" pitchFamily="2" charset="-122"/>
              </a:rPr>
              <a:t>+S</a:t>
            </a:r>
          </a:p>
        </p:txBody>
      </p:sp>
      <p:sp>
        <p:nvSpPr>
          <p:cNvPr id="47" name="Text Box 49"/>
          <p:cNvSpPr txBox="1">
            <a:spLocks noChangeArrowheads="1"/>
          </p:cNvSpPr>
          <p:nvPr/>
        </p:nvSpPr>
        <p:spPr bwMode="auto">
          <a:xfrm>
            <a:off x="4655400" y="3244850"/>
            <a:ext cx="508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b="1">
                <a:solidFill>
                  <a:srgbClr val="000000"/>
                </a:solidFill>
                <a:ea typeface="宋体" panose="02010600030101010101" pitchFamily="2" charset="-122"/>
              </a:rPr>
              <a:t>+C</a:t>
            </a:r>
          </a:p>
        </p:txBody>
      </p:sp>
      <p:sp>
        <p:nvSpPr>
          <p:cNvPr id="48" name="Text Box 50"/>
          <p:cNvSpPr txBox="1">
            <a:spLocks noChangeArrowheads="1"/>
          </p:cNvSpPr>
          <p:nvPr/>
        </p:nvSpPr>
        <p:spPr bwMode="auto">
          <a:xfrm>
            <a:off x="6027000" y="2559050"/>
            <a:ext cx="508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b="1">
                <a:solidFill>
                  <a:srgbClr val="000000"/>
                </a:solidFill>
                <a:ea typeface="宋体" panose="02010600030101010101" pitchFamily="2" charset="-122"/>
              </a:rPr>
              <a:t>+C</a:t>
            </a:r>
          </a:p>
        </p:txBody>
      </p:sp>
      <p:sp>
        <p:nvSpPr>
          <p:cNvPr id="49" name="Text Box 51"/>
          <p:cNvSpPr txBox="1">
            <a:spLocks noChangeArrowheads="1"/>
          </p:cNvSpPr>
          <p:nvPr/>
        </p:nvSpPr>
        <p:spPr bwMode="auto">
          <a:xfrm>
            <a:off x="4655400" y="2667000"/>
            <a:ext cx="504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b="1">
                <a:solidFill>
                  <a:srgbClr val="000000"/>
                </a:solidFill>
                <a:ea typeface="宋体" panose="02010600030101010101" pitchFamily="2" charset="-122"/>
              </a:rPr>
              <a:t>+S</a:t>
            </a:r>
          </a:p>
        </p:txBody>
      </p:sp>
      <p:sp>
        <p:nvSpPr>
          <p:cNvPr id="50" name="Text Box 52"/>
          <p:cNvSpPr txBox="1">
            <a:spLocks noChangeArrowheads="1"/>
          </p:cNvSpPr>
          <p:nvPr/>
        </p:nvSpPr>
        <p:spPr bwMode="auto">
          <a:xfrm>
            <a:off x="5064975" y="2209800"/>
            <a:ext cx="42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b="1">
                <a:solidFill>
                  <a:srgbClr val="000000"/>
                </a:solidFill>
                <a:ea typeface="宋体" panose="02010600030101010101" pitchFamily="2" charset="-122"/>
              </a:rPr>
              <a:t>-C</a:t>
            </a:r>
          </a:p>
        </p:txBody>
      </p:sp>
      <p:sp>
        <p:nvSpPr>
          <p:cNvPr id="51" name="Text Box 53"/>
          <p:cNvSpPr txBox="1">
            <a:spLocks noChangeArrowheads="1"/>
          </p:cNvSpPr>
          <p:nvPr/>
        </p:nvSpPr>
        <p:spPr bwMode="auto">
          <a:xfrm>
            <a:off x="5750775" y="3625850"/>
            <a:ext cx="42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b="1">
                <a:solidFill>
                  <a:srgbClr val="000000"/>
                </a:solidFill>
                <a:ea typeface="宋体" panose="02010600030101010101" pitchFamily="2" charset="-122"/>
              </a:rPr>
              <a:t>-C</a:t>
            </a:r>
          </a:p>
        </p:txBody>
      </p:sp>
      <p:sp>
        <p:nvSpPr>
          <p:cNvPr id="52" name="Text Box 54"/>
          <p:cNvSpPr txBox="1">
            <a:spLocks noChangeArrowheads="1"/>
          </p:cNvSpPr>
          <p:nvPr/>
        </p:nvSpPr>
        <p:spPr bwMode="auto">
          <a:xfrm>
            <a:off x="5188800" y="3657600"/>
            <a:ext cx="425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b="1">
                <a:solidFill>
                  <a:srgbClr val="000000"/>
                </a:solidFill>
                <a:ea typeface="宋体" panose="02010600030101010101" pitchFamily="2" charset="-122"/>
              </a:rPr>
              <a:t>-S</a:t>
            </a:r>
          </a:p>
        </p:txBody>
      </p:sp>
      <p:sp>
        <p:nvSpPr>
          <p:cNvPr id="53" name="Text Box 55"/>
          <p:cNvSpPr txBox="1">
            <a:spLocks noChangeArrowheads="1"/>
          </p:cNvSpPr>
          <p:nvPr/>
        </p:nvSpPr>
        <p:spPr bwMode="auto">
          <a:xfrm>
            <a:off x="5677750" y="2178050"/>
            <a:ext cx="425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b="1">
                <a:solidFill>
                  <a:srgbClr val="000000"/>
                </a:solidFill>
                <a:ea typeface="宋体" panose="02010600030101010101" pitchFamily="2" charset="-122"/>
              </a:rPr>
              <a:t>-S</a:t>
            </a:r>
          </a:p>
        </p:txBody>
      </p:sp>
      <p:sp>
        <p:nvSpPr>
          <p:cNvPr id="54" name="Freeform 56"/>
          <p:cNvSpPr>
            <a:spLocks/>
          </p:cNvSpPr>
          <p:nvPr/>
        </p:nvSpPr>
        <p:spPr bwMode="auto">
          <a:xfrm flipV="1">
            <a:off x="4426800" y="1974850"/>
            <a:ext cx="444500" cy="304800"/>
          </a:xfrm>
          <a:custGeom>
            <a:avLst/>
            <a:gdLst>
              <a:gd name="T0" fmla="*/ 0 w 282"/>
              <a:gd name="T1" fmla="*/ 326 h 326"/>
              <a:gd name="T2" fmla="*/ 167 w 282"/>
              <a:gd name="T3" fmla="*/ 326 h 326"/>
              <a:gd name="T4" fmla="*/ 282 w 282"/>
              <a:gd name="T5" fmla="*/ 0 h 326"/>
            </a:gdLst>
            <a:ahLst/>
            <a:cxnLst>
              <a:cxn ang="0">
                <a:pos x="T0" y="T1"/>
              </a:cxn>
              <a:cxn ang="0">
                <a:pos x="T2" y="T3"/>
              </a:cxn>
              <a:cxn ang="0">
                <a:pos x="T4" y="T5"/>
              </a:cxn>
            </a:cxnLst>
            <a:rect l="0" t="0" r="r" b="b"/>
            <a:pathLst>
              <a:path w="282" h="326">
                <a:moveTo>
                  <a:pt x="0" y="326"/>
                </a:moveTo>
                <a:lnTo>
                  <a:pt x="167" y="326"/>
                </a:lnTo>
                <a:lnTo>
                  <a:pt x="282" y="0"/>
                </a:lnTo>
              </a:path>
            </a:pathLst>
          </a:cu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Oval 57"/>
          <p:cNvSpPr>
            <a:spLocks noChangeArrowheads="1"/>
          </p:cNvSpPr>
          <p:nvPr/>
        </p:nvSpPr>
        <p:spPr bwMode="auto">
          <a:xfrm>
            <a:off x="5409463" y="2659063"/>
            <a:ext cx="466725" cy="742950"/>
          </a:xfrm>
          <a:prstGeom prst="ellipse">
            <a:avLst/>
          </a:prstGeom>
          <a:solidFill>
            <a:srgbClr val="339966"/>
          </a:solidFill>
          <a:ln>
            <a:noFill/>
          </a:ln>
          <a:effectLst>
            <a:prstShdw prst="shdw17" dist="17961" dir="2700000">
              <a:srgbClr val="339966">
                <a:gamma/>
                <a:shade val="60000"/>
                <a:invGamma/>
              </a:srgbClr>
            </a:prstShdw>
          </a:effectLst>
          <a:extLst>
            <a:ext uri="{91240B29-F687-4F45-9708-019B960494DF}">
              <a14:hiddenLine xmlns:a14="http://schemas.microsoft.com/office/drawing/2010/main" w="9525">
                <a:solidFill>
                  <a:srgbClr val="FF0000"/>
                </a:solidFill>
                <a:round/>
                <a:headEnd/>
                <a:tailEnd/>
              </a14:hiddenLine>
            </a:ext>
          </a:extLst>
        </p:spPr>
        <p:txBody>
          <a:bodyPr wrap="none" anchor="ctr"/>
          <a:lstStyle/>
          <a:p>
            <a:endParaRPr lang="zh-CN" altLang="en-US"/>
          </a:p>
        </p:txBody>
      </p:sp>
      <p:sp>
        <p:nvSpPr>
          <p:cNvPr id="56" name="Text Box 59"/>
          <p:cNvSpPr txBox="1">
            <a:spLocks noChangeArrowheads="1"/>
          </p:cNvSpPr>
          <p:nvPr/>
        </p:nvSpPr>
        <p:spPr bwMode="auto">
          <a:xfrm>
            <a:off x="3428263" y="1812925"/>
            <a:ext cx="106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b="1">
                <a:solidFill>
                  <a:srgbClr val="000000"/>
                </a:solidFill>
                <a:latin typeface="Arial" panose="020B0604020202020204" pitchFamily="34" charset="0"/>
                <a:ea typeface="黑体" panose="02010609060101010101" pitchFamily="49" charset="-122"/>
              </a:rPr>
              <a:t>励磁线圈</a:t>
            </a:r>
          </a:p>
        </p:txBody>
      </p:sp>
      <p:sp>
        <p:nvSpPr>
          <p:cNvPr id="57" name="Text Box 60"/>
          <p:cNvSpPr txBox="1">
            <a:spLocks noChangeArrowheads="1"/>
          </p:cNvSpPr>
          <p:nvPr/>
        </p:nvSpPr>
        <p:spPr bwMode="auto">
          <a:xfrm>
            <a:off x="4126763" y="131127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000000"/>
                </a:solidFill>
                <a:latin typeface="Arial" panose="020B0604020202020204" pitchFamily="34" charset="0"/>
                <a:ea typeface="黑体" panose="02010609060101010101" pitchFamily="49" charset="-122"/>
              </a:rPr>
              <a:t>转子</a:t>
            </a:r>
          </a:p>
        </p:txBody>
      </p:sp>
      <p:pic>
        <p:nvPicPr>
          <p:cNvPr id="58" name="Picture 63" descr="resolver_wav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00" y="1447800"/>
            <a:ext cx="3284538" cy="40386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75"/>
          <p:cNvGrpSpPr>
            <a:grpSpLocks/>
          </p:cNvGrpSpPr>
          <p:nvPr/>
        </p:nvGrpSpPr>
        <p:grpSpPr bwMode="auto">
          <a:xfrm>
            <a:off x="3488588" y="4684713"/>
            <a:ext cx="3910012" cy="1870075"/>
            <a:chOff x="517" y="3006"/>
            <a:chExt cx="2843" cy="1054"/>
          </a:xfrm>
        </p:grpSpPr>
        <p:pic>
          <p:nvPicPr>
            <p:cNvPr id="60" name="Picture 64" descr="resolver_wi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 y="3006"/>
              <a:ext cx="2640" cy="1049"/>
            </a:xfrm>
            <a:prstGeom prst="rect">
              <a:avLst/>
            </a:prstGeom>
            <a:noFill/>
            <a:extLst>
              <a:ext uri="{909E8E84-426E-40DD-AFC4-6F175D3DCCD1}">
                <a14:hiddenFill xmlns:a14="http://schemas.microsoft.com/office/drawing/2010/main">
                  <a:solidFill>
                    <a:srgbClr val="FFFFFF"/>
                  </a:solidFill>
                </a14:hiddenFill>
              </a:ext>
            </a:extLst>
          </p:spPr>
        </p:pic>
        <p:sp>
          <p:nvSpPr>
            <p:cNvPr id="61" name="Text Box 65"/>
            <p:cNvSpPr txBox="1">
              <a:spLocks noChangeArrowheads="1"/>
            </p:cNvSpPr>
            <p:nvPr/>
          </p:nvSpPr>
          <p:spPr bwMode="auto">
            <a:xfrm>
              <a:off x="518" y="3015"/>
              <a:ext cx="239"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00"/>
                  </a:solidFill>
                  <a:ea typeface="宋体" panose="02010600030101010101" pitchFamily="2" charset="-122"/>
                </a:rPr>
                <a:t>S</a:t>
              </a:r>
            </a:p>
          </p:txBody>
        </p:sp>
        <p:sp>
          <p:nvSpPr>
            <p:cNvPr id="69" name="Text Box 66"/>
            <p:cNvSpPr txBox="1">
              <a:spLocks noChangeArrowheads="1"/>
            </p:cNvSpPr>
            <p:nvPr/>
          </p:nvSpPr>
          <p:spPr bwMode="auto">
            <a:xfrm>
              <a:off x="517" y="3576"/>
              <a:ext cx="241"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00"/>
                  </a:solidFill>
                  <a:ea typeface="宋体" panose="02010600030101010101" pitchFamily="2" charset="-122"/>
                </a:rPr>
                <a:t>C</a:t>
              </a:r>
            </a:p>
          </p:txBody>
        </p:sp>
        <p:sp>
          <p:nvSpPr>
            <p:cNvPr id="70" name="Text Box 67"/>
            <p:cNvSpPr txBox="1">
              <a:spLocks noChangeArrowheads="1"/>
            </p:cNvSpPr>
            <p:nvPr/>
          </p:nvSpPr>
          <p:spPr bwMode="auto">
            <a:xfrm>
              <a:off x="799" y="3326"/>
              <a:ext cx="338"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00"/>
                  </a:solidFill>
                  <a:ea typeface="宋体" panose="02010600030101010101" pitchFamily="2" charset="-122"/>
                </a:rPr>
                <a:t>+S</a:t>
              </a:r>
            </a:p>
          </p:txBody>
        </p:sp>
        <p:sp>
          <p:nvSpPr>
            <p:cNvPr id="71" name="Text Box 68"/>
            <p:cNvSpPr txBox="1">
              <a:spLocks noChangeArrowheads="1"/>
            </p:cNvSpPr>
            <p:nvPr/>
          </p:nvSpPr>
          <p:spPr bwMode="auto">
            <a:xfrm>
              <a:off x="2036" y="3326"/>
              <a:ext cx="338"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00"/>
                  </a:solidFill>
                  <a:ea typeface="宋体" panose="02010600030101010101" pitchFamily="2" charset="-122"/>
                </a:rPr>
                <a:t>+S</a:t>
              </a:r>
            </a:p>
          </p:txBody>
        </p:sp>
        <p:sp>
          <p:nvSpPr>
            <p:cNvPr id="72" name="Text Box 69"/>
            <p:cNvSpPr txBox="1">
              <a:spLocks noChangeArrowheads="1"/>
            </p:cNvSpPr>
            <p:nvPr/>
          </p:nvSpPr>
          <p:spPr bwMode="auto">
            <a:xfrm>
              <a:off x="1448" y="3326"/>
              <a:ext cx="289"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00"/>
                  </a:solidFill>
                  <a:ea typeface="宋体" panose="02010600030101010101" pitchFamily="2" charset="-122"/>
                </a:rPr>
                <a:t>-S</a:t>
              </a:r>
            </a:p>
          </p:txBody>
        </p:sp>
        <p:sp>
          <p:nvSpPr>
            <p:cNvPr id="73" name="Text Box 70"/>
            <p:cNvSpPr txBox="1">
              <a:spLocks noChangeArrowheads="1"/>
            </p:cNvSpPr>
            <p:nvPr/>
          </p:nvSpPr>
          <p:spPr bwMode="auto">
            <a:xfrm>
              <a:off x="2673" y="3326"/>
              <a:ext cx="289"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00"/>
                  </a:solidFill>
                  <a:ea typeface="宋体" panose="02010600030101010101" pitchFamily="2" charset="-122"/>
                </a:rPr>
                <a:t>-S</a:t>
              </a:r>
            </a:p>
          </p:txBody>
        </p:sp>
        <p:sp>
          <p:nvSpPr>
            <p:cNvPr id="74" name="Text Box 71"/>
            <p:cNvSpPr txBox="1">
              <a:spLocks noChangeArrowheads="1"/>
            </p:cNvSpPr>
            <p:nvPr/>
          </p:nvSpPr>
          <p:spPr bwMode="auto">
            <a:xfrm>
              <a:off x="799" y="3888"/>
              <a:ext cx="339"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00"/>
                  </a:solidFill>
                  <a:ea typeface="宋体" panose="02010600030101010101" pitchFamily="2" charset="-122"/>
                </a:rPr>
                <a:t>+C</a:t>
              </a:r>
            </a:p>
          </p:txBody>
        </p:sp>
        <p:sp>
          <p:nvSpPr>
            <p:cNvPr id="75" name="Text Box 72"/>
            <p:cNvSpPr txBox="1">
              <a:spLocks noChangeArrowheads="1"/>
            </p:cNvSpPr>
            <p:nvPr/>
          </p:nvSpPr>
          <p:spPr bwMode="auto">
            <a:xfrm>
              <a:off x="2036" y="3888"/>
              <a:ext cx="339"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00"/>
                  </a:solidFill>
                  <a:ea typeface="宋体" panose="02010600030101010101" pitchFamily="2" charset="-122"/>
                </a:rPr>
                <a:t>+C</a:t>
              </a:r>
            </a:p>
          </p:txBody>
        </p:sp>
        <p:sp>
          <p:nvSpPr>
            <p:cNvPr id="76" name="Text Box 73"/>
            <p:cNvSpPr txBox="1">
              <a:spLocks noChangeArrowheads="1"/>
            </p:cNvSpPr>
            <p:nvPr/>
          </p:nvSpPr>
          <p:spPr bwMode="auto">
            <a:xfrm>
              <a:off x="1448" y="3888"/>
              <a:ext cx="290"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00"/>
                  </a:solidFill>
                  <a:ea typeface="宋体" panose="02010600030101010101" pitchFamily="2" charset="-122"/>
                </a:rPr>
                <a:t>-C</a:t>
              </a:r>
            </a:p>
          </p:txBody>
        </p:sp>
        <p:sp>
          <p:nvSpPr>
            <p:cNvPr id="77" name="Text Box 74"/>
            <p:cNvSpPr txBox="1">
              <a:spLocks noChangeArrowheads="1"/>
            </p:cNvSpPr>
            <p:nvPr/>
          </p:nvSpPr>
          <p:spPr bwMode="auto">
            <a:xfrm>
              <a:off x="2673" y="3888"/>
              <a:ext cx="290"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00"/>
                  </a:solidFill>
                  <a:ea typeface="宋体" panose="02010600030101010101" pitchFamily="2" charset="-122"/>
                </a:rPr>
                <a:t>-C</a:t>
              </a:r>
            </a:p>
          </p:txBody>
        </p:sp>
      </p:grpSp>
      <p:sp>
        <p:nvSpPr>
          <p:cNvPr id="78" name="Text Box 76"/>
          <p:cNvSpPr txBox="1">
            <a:spLocks noChangeArrowheads="1"/>
          </p:cNvSpPr>
          <p:nvPr/>
        </p:nvSpPr>
        <p:spPr bwMode="auto">
          <a:xfrm>
            <a:off x="7038238" y="1905000"/>
            <a:ext cx="1328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b="1">
                <a:solidFill>
                  <a:srgbClr val="000000"/>
                </a:solidFill>
                <a:latin typeface="Arial" panose="020B0604020202020204" pitchFamily="34" charset="0"/>
                <a:ea typeface="黑体" panose="02010609060101010101" pitchFamily="49" charset="-122"/>
              </a:rPr>
              <a:t>励磁线圈</a:t>
            </a:r>
          </a:p>
        </p:txBody>
      </p:sp>
      <p:sp>
        <p:nvSpPr>
          <p:cNvPr id="79" name="Text Box 77"/>
          <p:cNvSpPr txBox="1">
            <a:spLocks noChangeArrowheads="1"/>
          </p:cNvSpPr>
          <p:nvPr/>
        </p:nvSpPr>
        <p:spPr bwMode="auto">
          <a:xfrm>
            <a:off x="7547825" y="3270250"/>
            <a:ext cx="857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000000"/>
                </a:solidFill>
                <a:latin typeface="Arial" panose="020B0604020202020204" pitchFamily="34" charset="0"/>
                <a:ea typeface="黑体" panose="02010609060101010101" pitchFamily="49" charset="-122"/>
              </a:rPr>
              <a:t>线圈 </a:t>
            </a:r>
            <a:r>
              <a:rPr lang="en-US" altLang="zh-CN" sz="1800" b="1">
                <a:solidFill>
                  <a:srgbClr val="000000"/>
                </a:solidFill>
                <a:latin typeface="Arial" panose="020B0604020202020204" pitchFamily="34" charset="0"/>
                <a:ea typeface="黑体" panose="02010609060101010101" pitchFamily="49" charset="-122"/>
              </a:rPr>
              <a:t>S</a:t>
            </a:r>
          </a:p>
        </p:txBody>
      </p:sp>
      <p:sp>
        <p:nvSpPr>
          <p:cNvPr id="80" name="Text Box 78"/>
          <p:cNvSpPr txBox="1">
            <a:spLocks noChangeArrowheads="1"/>
          </p:cNvSpPr>
          <p:nvPr/>
        </p:nvSpPr>
        <p:spPr bwMode="auto">
          <a:xfrm>
            <a:off x="7541475" y="4670425"/>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000000"/>
                </a:solidFill>
                <a:latin typeface="Arial" panose="020B0604020202020204" pitchFamily="34" charset="0"/>
                <a:ea typeface="黑体" panose="02010609060101010101" pitchFamily="49" charset="-122"/>
              </a:rPr>
              <a:t>线圈 </a:t>
            </a:r>
            <a:r>
              <a:rPr lang="en-US" altLang="zh-CN" sz="1800" b="1">
                <a:solidFill>
                  <a:srgbClr val="000000"/>
                </a:solidFill>
                <a:latin typeface="Arial" panose="020B0604020202020204" pitchFamily="34" charset="0"/>
                <a:ea typeface="黑体" panose="02010609060101010101" pitchFamily="49" charset="-122"/>
              </a:rPr>
              <a:t>C</a:t>
            </a:r>
          </a:p>
        </p:txBody>
      </p:sp>
      <p:sp>
        <p:nvSpPr>
          <p:cNvPr id="81" name="Text Box 79"/>
          <p:cNvSpPr txBox="1">
            <a:spLocks noChangeArrowheads="1"/>
          </p:cNvSpPr>
          <p:nvPr/>
        </p:nvSpPr>
        <p:spPr bwMode="auto">
          <a:xfrm>
            <a:off x="8527313" y="5689600"/>
            <a:ext cx="22240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1" i="1">
                <a:solidFill>
                  <a:srgbClr val="000000"/>
                </a:solidFill>
                <a:latin typeface="Arial" panose="020B0604020202020204" pitchFamily="34" charset="0"/>
                <a:ea typeface="黑体" panose="02010609060101010101" pitchFamily="49" charset="-122"/>
              </a:rPr>
              <a:t>ECU</a:t>
            </a:r>
            <a:r>
              <a:rPr lang="zh-CN" altLang="en-US" sz="1800" b="1" i="1">
                <a:solidFill>
                  <a:srgbClr val="000000"/>
                </a:solidFill>
                <a:latin typeface="Arial" panose="020B0604020202020204" pitchFamily="34" charset="0"/>
                <a:ea typeface="黑体" panose="02010609060101010101" pitchFamily="49" charset="-122"/>
              </a:rPr>
              <a:t>将峰值相连，形成一个虚拟波形</a:t>
            </a:r>
            <a:r>
              <a:rPr lang="zh-CN" altLang="en-US" sz="1800" b="1">
                <a:solidFill>
                  <a:srgbClr val="000000"/>
                </a:solidFill>
                <a:latin typeface="Arial" panose="020B0604020202020204" pitchFamily="34" charset="0"/>
                <a:ea typeface="黑体" panose="02010609060101010101" pitchFamily="49" charset="-122"/>
              </a:rPr>
              <a:t> </a:t>
            </a:r>
            <a:endParaRPr lang="en-US" altLang="zh-CN" sz="1800" b="1">
              <a:solidFill>
                <a:srgbClr val="000000"/>
              </a:solidFill>
              <a:latin typeface="Arial" panose="020B0604020202020204" pitchFamily="34" charset="0"/>
              <a:ea typeface="黑体" panose="02010609060101010101" pitchFamily="49" charset="-122"/>
            </a:endParaRPr>
          </a:p>
        </p:txBody>
      </p:sp>
      <p:sp>
        <p:nvSpPr>
          <p:cNvPr id="82" name="Freeform 80"/>
          <p:cNvSpPr>
            <a:spLocks/>
          </p:cNvSpPr>
          <p:nvPr/>
        </p:nvSpPr>
        <p:spPr bwMode="auto">
          <a:xfrm>
            <a:off x="10599000" y="5219700"/>
            <a:ext cx="584200" cy="876300"/>
          </a:xfrm>
          <a:custGeom>
            <a:avLst/>
            <a:gdLst>
              <a:gd name="T0" fmla="*/ 0 w 576"/>
              <a:gd name="T1" fmla="*/ 240 h 240"/>
              <a:gd name="T2" fmla="*/ 432 w 576"/>
              <a:gd name="T3" fmla="*/ 240 h 240"/>
              <a:gd name="T4" fmla="*/ 576 w 576"/>
              <a:gd name="T5" fmla="*/ 0 h 240"/>
            </a:gdLst>
            <a:ahLst/>
            <a:cxnLst>
              <a:cxn ang="0">
                <a:pos x="T0" y="T1"/>
              </a:cxn>
              <a:cxn ang="0">
                <a:pos x="T2" y="T3"/>
              </a:cxn>
              <a:cxn ang="0">
                <a:pos x="T4" y="T5"/>
              </a:cxn>
            </a:cxnLst>
            <a:rect l="0" t="0" r="r" b="b"/>
            <a:pathLst>
              <a:path w="576" h="240">
                <a:moveTo>
                  <a:pt x="0" y="240"/>
                </a:moveTo>
                <a:lnTo>
                  <a:pt x="432" y="240"/>
                </a:lnTo>
                <a:lnTo>
                  <a:pt x="576" y="0"/>
                </a:ln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 name="Arc 81"/>
          <p:cNvSpPr>
            <a:spLocks/>
          </p:cNvSpPr>
          <p:nvPr/>
        </p:nvSpPr>
        <p:spPr bwMode="auto">
          <a:xfrm>
            <a:off x="5349138" y="2741613"/>
            <a:ext cx="584200" cy="296862"/>
          </a:xfrm>
          <a:custGeom>
            <a:avLst/>
            <a:gdLst>
              <a:gd name="G0" fmla="+- 21094 0 0"/>
              <a:gd name="G1" fmla="+- 21600 0 0"/>
              <a:gd name="G2" fmla="+- 21600 0 0"/>
              <a:gd name="T0" fmla="*/ 0 w 42538"/>
              <a:gd name="T1" fmla="*/ 16953 h 21600"/>
              <a:gd name="T2" fmla="*/ 42538 w 42538"/>
              <a:gd name="T3" fmla="*/ 19007 h 21600"/>
              <a:gd name="T4" fmla="*/ 21094 w 42538"/>
              <a:gd name="T5" fmla="*/ 21600 h 21600"/>
            </a:gdLst>
            <a:ahLst/>
            <a:cxnLst>
              <a:cxn ang="0">
                <a:pos x="T0" y="T1"/>
              </a:cxn>
              <a:cxn ang="0">
                <a:pos x="T2" y="T3"/>
              </a:cxn>
              <a:cxn ang="0">
                <a:pos x="T4" y="T5"/>
              </a:cxn>
            </a:cxnLst>
            <a:rect l="0" t="0" r="r" b="b"/>
            <a:pathLst>
              <a:path w="42538" h="21600" fill="none" extrusionOk="0">
                <a:moveTo>
                  <a:pt x="-1" y="16952"/>
                </a:moveTo>
                <a:cubicBezTo>
                  <a:pt x="2181" y="7051"/>
                  <a:pt x="10955" y="0"/>
                  <a:pt x="21094" y="0"/>
                </a:cubicBezTo>
                <a:cubicBezTo>
                  <a:pt x="32020" y="0"/>
                  <a:pt x="41226" y="8159"/>
                  <a:pt x="42537" y="19007"/>
                </a:cubicBezTo>
              </a:path>
              <a:path w="42538" h="21600" stroke="0" extrusionOk="0">
                <a:moveTo>
                  <a:pt x="-1" y="16952"/>
                </a:moveTo>
                <a:cubicBezTo>
                  <a:pt x="2181" y="7051"/>
                  <a:pt x="10955" y="0"/>
                  <a:pt x="21094" y="0"/>
                </a:cubicBezTo>
                <a:cubicBezTo>
                  <a:pt x="32020" y="0"/>
                  <a:pt x="41226" y="8159"/>
                  <a:pt x="42537" y="19007"/>
                </a:cubicBezTo>
                <a:lnTo>
                  <a:pt x="21094" y="21600"/>
                </a:lnTo>
                <a:close/>
              </a:path>
            </a:pathLst>
          </a:custGeom>
          <a:noFill/>
          <a:ln w="38100">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 name="Freeform 58"/>
          <p:cNvSpPr>
            <a:spLocks/>
          </p:cNvSpPr>
          <p:nvPr/>
        </p:nvSpPr>
        <p:spPr bwMode="auto">
          <a:xfrm>
            <a:off x="4747475" y="1524000"/>
            <a:ext cx="863600" cy="1385888"/>
          </a:xfrm>
          <a:custGeom>
            <a:avLst/>
            <a:gdLst>
              <a:gd name="T0" fmla="*/ 618 w 618"/>
              <a:gd name="T1" fmla="*/ 937 h 937"/>
              <a:gd name="T2" fmla="*/ 330 w 618"/>
              <a:gd name="T3" fmla="*/ 1 h 937"/>
              <a:gd name="T4" fmla="*/ 0 w 618"/>
              <a:gd name="T5" fmla="*/ 0 h 937"/>
            </a:gdLst>
            <a:ahLst/>
            <a:cxnLst>
              <a:cxn ang="0">
                <a:pos x="T0" y="T1"/>
              </a:cxn>
              <a:cxn ang="0">
                <a:pos x="T2" y="T3"/>
              </a:cxn>
              <a:cxn ang="0">
                <a:pos x="T4" y="T5"/>
              </a:cxn>
            </a:cxnLst>
            <a:rect l="0" t="0" r="r" b="b"/>
            <a:pathLst>
              <a:path w="618" h="937">
                <a:moveTo>
                  <a:pt x="618" y="937"/>
                </a:moveTo>
                <a:lnTo>
                  <a:pt x="330" y="1"/>
                </a:lnTo>
                <a:lnTo>
                  <a:pt x="0" y="0"/>
                </a:lnTo>
              </a:path>
            </a:pathLst>
          </a:custGeom>
          <a:noFill/>
          <a:ln w="2857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869248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63" name="矩形 62"/>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65" name="图片 64"/>
          <p:cNvPicPr>
            <a:picLocks noChangeAspect="1"/>
          </p:cNvPicPr>
          <p:nvPr/>
        </p:nvPicPr>
        <p:blipFill>
          <a:blip r:embed="rId3"/>
          <a:stretch>
            <a:fillRect/>
          </a:stretch>
        </p:blipFill>
        <p:spPr>
          <a:xfrm>
            <a:off x="-8255" y="1034031"/>
            <a:ext cx="543560" cy="426085"/>
          </a:xfrm>
          <a:prstGeom prst="rect">
            <a:avLst/>
          </a:prstGeom>
        </p:spPr>
      </p:pic>
      <p:sp>
        <p:nvSpPr>
          <p:cNvPr id="66" name="L 形 65"/>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L 形 66"/>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920000" y="1658237"/>
            <a:ext cx="1319592" cy="461665"/>
          </a:xfrm>
          <a:prstGeom prst="rect">
            <a:avLst/>
          </a:prstGeom>
          <a:no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MGECU</a:t>
            </a:r>
            <a:endParaRPr lang="zh-CN" altLang="en-US" sz="2400" dirty="0">
              <a:latin typeface="微软雅黑" panose="020B0503020204020204" pitchFamily="34" charset="-122"/>
              <a:ea typeface="微软雅黑" panose="020B0503020204020204" pitchFamily="34" charset="-122"/>
            </a:endParaRPr>
          </a:p>
        </p:txBody>
      </p:sp>
      <p:sp>
        <p:nvSpPr>
          <p:cNvPr id="103" name="内容占位符 2"/>
          <p:cNvSpPr>
            <a:spLocks noGrp="1"/>
          </p:cNvSpPr>
          <p:nvPr>
            <p:ph idx="1"/>
          </p:nvPr>
        </p:nvSpPr>
        <p:spPr bwMode="auto">
          <a:xfrm>
            <a:off x="1992313" y="2349500"/>
            <a:ext cx="9750425" cy="3816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150000"/>
              </a:lnSpc>
              <a:buFont typeface="Arial" panose="020B0604020202020204" pitchFamily="34" charset="0"/>
              <a:buNone/>
            </a:pP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改变绝缘栅双极晶体管导通和关闭的速率就可控制</a:t>
            </a:r>
            <a:r>
              <a:rPr lang="en-US" altLang="zh-CN" sz="2400" dirty="0" smtClean="0">
                <a:latin typeface="微软雅黑" panose="020B0503020204020204" pitchFamily="34" charset="-122"/>
                <a:ea typeface="微软雅黑" panose="020B0503020204020204" pitchFamily="34" charset="-122"/>
              </a:rPr>
              <a:t>MG</a:t>
            </a:r>
            <a:r>
              <a:rPr lang="zh-CN" altLang="en-US" sz="2400" dirty="0" smtClean="0">
                <a:latin typeface="微软雅黑" panose="020B0503020204020204" pitchFamily="34" charset="-122"/>
                <a:ea typeface="微软雅黑" panose="020B0503020204020204" pitchFamily="34" charset="-122"/>
              </a:rPr>
              <a:t>的转速。</a:t>
            </a:r>
            <a:endParaRPr lang="en-US" altLang="zh-CN" sz="2400" dirty="0" smtClean="0">
              <a:latin typeface="微软雅黑" panose="020B0503020204020204" pitchFamily="34" charset="-122"/>
              <a:ea typeface="微软雅黑" panose="020B0503020204020204" pitchFamily="34" charset="-122"/>
            </a:endParaRPr>
          </a:p>
          <a:p>
            <a:pPr marL="0" indent="0" eaLnBrk="1" hangingPunct="1">
              <a:lnSpc>
                <a:spcPct val="150000"/>
              </a:lnSpc>
              <a:buFont typeface="Arial" panose="020B0604020202020204" pitchFamily="34" charset="0"/>
              <a:buNone/>
            </a:pP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改变流经马达发电机定子线圈的电流大小就可控制马达发电机的输出扭矩。</a:t>
            </a:r>
            <a:endParaRPr lang="en-US" altLang="zh-CN" sz="2400" dirty="0" smtClean="0">
              <a:latin typeface="微软雅黑" panose="020B0503020204020204" pitchFamily="34" charset="-122"/>
              <a:ea typeface="微软雅黑" panose="020B0503020204020204" pitchFamily="34" charset="-122"/>
            </a:endParaRPr>
          </a:p>
          <a:p>
            <a:pPr marL="0" indent="0" eaLnBrk="1" hangingPunct="1">
              <a:lnSpc>
                <a:spcPct val="150000"/>
              </a:lnSpc>
              <a:buFont typeface="Arial" panose="020B0604020202020204" pitchFamily="34" charset="0"/>
              <a:buNone/>
            </a:pPr>
            <a:r>
              <a:rPr lang="en-US" altLang="zh-CN" sz="2400" dirty="0" smtClean="0">
                <a:latin typeface="微软雅黑" panose="020B0503020204020204" pitchFamily="34" charset="-122"/>
                <a:ea typeface="微软雅黑" panose="020B0503020204020204" pitchFamily="34" charset="-122"/>
              </a:rPr>
              <a:t>-MG2</a:t>
            </a:r>
            <a:r>
              <a:rPr lang="zh-CN" altLang="en-US" sz="2400" dirty="0" smtClean="0">
                <a:latin typeface="微软雅黑" panose="020B0503020204020204" pitchFamily="34" charset="-122"/>
                <a:ea typeface="微软雅黑" panose="020B0503020204020204" pitchFamily="34" charset="-122"/>
              </a:rPr>
              <a:t>的转速与驱动轮的转速，既车速之间存在比例关系，而通过调节</a:t>
            </a:r>
            <a:r>
              <a:rPr lang="en-US" altLang="zh-CN" sz="2400" dirty="0" smtClean="0">
                <a:latin typeface="微软雅黑" panose="020B0503020204020204" pitchFamily="34" charset="-122"/>
                <a:ea typeface="微软雅黑" panose="020B0503020204020204" pitchFamily="34" charset="-122"/>
              </a:rPr>
              <a:t>MG1</a:t>
            </a:r>
            <a:r>
              <a:rPr lang="zh-CN" altLang="en-US" sz="2400" dirty="0" smtClean="0">
                <a:latin typeface="微软雅黑" panose="020B0503020204020204" pitchFamily="34" charset="-122"/>
                <a:ea typeface="微软雅黑" panose="020B0503020204020204" pitchFamily="34" charset="-122"/>
              </a:rPr>
              <a:t>的转速，就可调节发动机转速和车速之间的传动比从而实现无级变速。</a:t>
            </a:r>
          </a:p>
        </p:txBody>
      </p:sp>
    </p:spTree>
    <p:extLst>
      <p:ext uri="{BB962C8B-B14F-4D97-AF65-F5344CB8AC3E}">
        <p14:creationId xmlns:p14="http://schemas.microsoft.com/office/powerpoint/2010/main" val="11498839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1"/>
          </p:nvPr>
        </p:nvSpPr>
        <p:spPr bwMode="auto">
          <a:xfrm>
            <a:off x="1805007" y="1701000"/>
            <a:ext cx="2130993" cy="504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buNone/>
            </a:pPr>
            <a:r>
              <a:rPr lang="zh-CN" altLang="en-US" sz="2400" b="1" dirty="0">
                <a:latin typeface="Arial" panose="020B0604020202020204" pitchFamily="34" charset="0"/>
                <a:ea typeface="黑体" panose="02010609060101010101" pitchFamily="49" charset="-122"/>
              </a:rPr>
              <a:t>高压</a:t>
            </a:r>
            <a:r>
              <a:rPr lang="zh-CN" altLang="en-US" sz="2400" b="1" dirty="0" smtClean="0">
                <a:latin typeface="Arial" panose="020B0604020202020204" pitchFamily="34" charset="0"/>
                <a:ea typeface="黑体" panose="02010609060101010101" pitchFamily="49" charset="-122"/>
              </a:rPr>
              <a:t>绝缘系统</a:t>
            </a:r>
            <a:endParaRPr lang="en-US" altLang="zh-CN" sz="2000" dirty="0" smtClean="0">
              <a:latin typeface="Arial" panose="020B0604020202020204" pitchFamily="34" charset="0"/>
              <a:ea typeface="黑体" panose="02010609060101010101" pitchFamily="49" charset="-122"/>
            </a:endParaRPr>
          </a:p>
        </p:txBody>
      </p:sp>
      <p:sp>
        <p:nvSpPr>
          <p:cNvPr id="19"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20" name="矩形 19"/>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22" name="图片 21"/>
          <p:cNvPicPr>
            <a:picLocks noChangeAspect="1"/>
          </p:cNvPicPr>
          <p:nvPr/>
        </p:nvPicPr>
        <p:blipFill>
          <a:blip r:embed="rId2"/>
          <a:stretch>
            <a:fillRect/>
          </a:stretch>
        </p:blipFill>
        <p:spPr>
          <a:xfrm>
            <a:off x="-8255" y="1034031"/>
            <a:ext cx="543560" cy="426085"/>
          </a:xfrm>
          <a:prstGeom prst="rect">
            <a:avLst/>
          </a:prstGeom>
        </p:spPr>
      </p:pic>
      <p:sp>
        <p:nvSpPr>
          <p:cNvPr id="23" name="L 形 22"/>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L 形 23"/>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3360000" y="2384607"/>
            <a:ext cx="7776602" cy="4149000"/>
          </a:xfrm>
          <a:prstGeom prst="rect">
            <a:avLst/>
          </a:prstGeom>
        </p:spPr>
      </p:pic>
    </p:spTree>
    <p:extLst>
      <p:ext uri="{BB962C8B-B14F-4D97-AF65-F5344CB8AC3E}">
        <p14:creationId xmlns:p14="http://schemas.microsoft.com/office/powerpoint/2010/main" val="3552753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5" name="矩形 4"/>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7" name="图片 6"/>
          <p:cNvPicPr>
            <a:picLocks noChangeAspect="1"/>
          </p:cNvPicPr>
          <p:nvPr/>
        </p:nvPicPr>
        <p:blipFill>
          <a:blip r:embed="rId3"/>
          <a:stretch>
            <a:fillRect/>
          </a:stretch>
        </p:blipFill>
        <p:spPr>
          <a:xfrm>
            <a:off x="-8255" y="1034031"/>
            <a:ext cx="543560" cy="426085"/>
          </a:xfrm>
          <a:prstGeom prst="rect">
            <a:avLst/>
          </a:prstGeom>
        </p:spPr>
      </p:pic>
      <p:sp>
        <p:nvSpPr>
          <p:cNvPr id="25" name="Rectangle 3"/>
          <p:cNvSpPr>
            <a:spLocks noGrp="1" noChangeArrowheads="1"/>
          </p:cNvSpPr>
          <p:nvPr>
            <p:ph idx="1"/>
          </p:nvPr>
        </p:nvSpPr>
        <p:spPr bwMode="auto">
          <a:xfrm>
            <a:off x="1501580" y="1792919"/>
            <a:ext cx="2938420" cy="504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eaLnBrk="1" hangingPunct="1">
              <a:buFont typeface="Wingdings" panose="05000000000000000000" pitchFamily="2" charset="2"/>
              <a:buChar char="l"/>
            </a:pPr>
            <a:r>
              <a:rPr lang="zh-CN" altLang="en-US" sz="2400" b="1" dirty="0">
                <a:latin typeface="Arial" panose="020B0604020202020204" pitchFamily="34" charset="0"/>
                <a:ea typeface="黑体" panose="02010609060101010101" pitchFamily="49" charset="-122"/>
              </a:rPr>
              <a:t>高压</a:t>
            </a:r>
            <a:r>
              <a:rPr lang="zh-CN" altLang="en-US" sz="2400" b="1" dirty="0" smtClean="0">
                <a:latin typeface="Arial" panose="020B0604020202020204" pitchFamily="34" charset="0"/>
                <a:ea typeface="黑体" panose="02010609060101010101" pitchFamily="49" charset="-122"/>
              </a:rPr>
              <a:t>绝缘系统电路</a:t>
            </a:r>
            <a:endParaRPr lang="en-US" altLang="zh-CN" sz="2400" dirty="0" smtClean="0">
              <a:latin typeface="Arial" panose="020B0604020202020204" pitchFamily="34" charset="0"/>
              <a:ea typeface="黑体" panose="02010609060101010101" pitchFamily="49" charset="-122"/>
            </a:endParaRPr>
          </a:p>
        </p:txBody>
      </p:sp>
      <p:pic>
        <p:nvPicPr>
          <p:cNvPr id="10" name="图片 9"/>
          <p:cNvPicPr>
            <a:picLocks noChangeAspect="1"/>
          </p:cNvPicPr>
          <p:nvPr/>
        </p:nvPicPr>
        <p:blipFill>
          <a:blip r:embed="rId4"/>
          <a:stretch>
            <a:fillRect/>
          </a:stretch>
        </p:blipFill>
        <p:spPr>
          <a:xfrm>
            <a:off x="5016000" y="1135934"/>
            <a:ext cx="5406591" cy="5521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6499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6" name="TextBox 29"/>
          <p:cNvSpPr txBox="1"/>
          <p:nvPr/>
        </p:nvSpPr>
        <p:spPr>
          <a:xfrm>
            <a:off x="5910039" y="6308729"/>
            <a:ext cx="184731" cy="276999"/>
          </a:xfrm>
          <a:prstGeom prst="rect">
            <a:avLst/>
          </a:prstGeom>
          <a:noFill/>
          <a:ln w="9525">
            <a:noFill/>
            <a:miter/>
          </a:ln>
        </p:spPr>
        <p:txBody>
          <a:bodyPr wrap="none" anchor="t">
            <a:spAutoFit/>
          </a:bodyPr>
          <a:lstStyle/>
          <a:p>
            <a:pPr lvl="0"/>
            <a:endParaRPr lang="zh-CN" altLang="en-US" sz="1200" dirty="0">
              <a:solidFill>
                <a:schemeClr val="accent2"/>
              </a:solidFill>
              <a:latin typeface="Franklin Gothic Book" panose="020B0503020102020204"/>
              <a:ea typeface="微软雅黑" panose="020B0503020204020204" pitchFamily="34" charset="-122"/>
            </a:endParaRPr>
          </a:p>
        </p:txBody>
      </p:sp>
      <p:sp>
        <p:nvSpPr>
          <p:cNvPr id="8" name="TextBox 38"/>
          <p:cNvSpPr txBox="1"/>
          <p:nvPr/>
        </p:nvSpPr>
        <p:spPr>
          <a:xfrm>
            <a:off x="10992000" y="6519058"/>
            <a:ext cx="582203" cy="276997"/>
          </a:xfrm>
          <a:prstGeom prst="rect">
            <a:avLst/>
          </a:prstGeom>
          <a:noFill/>
          <a:ln w="9525">
            <a:noFill/>
            <a:miter/>
          </a:ln>
        </p:spPr>
        <p:txBody>
          <a:bodyPr wrap="none" lIns="91436" tIns="45719" rIns="91436" bIns="45719" anchor="t">
            <a:spAutoFit/>
          </a:bodyPr>
          <a:lstStyle/>
          <a:p>
            <a:pPr lvl="0"/>
            <a:r>
              <a:rPr lang="zh-CN" altLang="en-US" sz="1200" dirty="0" smtClean="0">
                <a:solidFill>
                  <a:schemeClr val="bg1"/>
                </a:solidFill>
                <a:latin typeface="Franklin Gothic Book" panose="020B0503020102020204"/>
                <a:ea typeface="微软雅黑" panose="020B0503020204020204" pitchFamily="34" charset="-122"/>
              </a:rPr>
              <a:t>第</a:t>
            </a:r>
            <a:r>
              <a:rPr lang="en-US" altLang="zh-CN" sz="1200" dirty="0" smtClean="0">
                <a:solidFill>
                  <a:schemeClr val="bg1"/>
                </a:solidFill>
                <a:latin typeface="Franklin Gothic Book" panose="020B0503020102020204"/>
                <a:ea typeface="微软雅黑" panose="020B0503020204020204" pitchFamily="34" charset="-122"/>
              </a:rPr>
              <a:t>3</a:t>
            </a:r>
            <a:r>
              <a:rPr lang="zh-CN" altLang="en-US" sz="1200" dirty="0" smtClean="0">
                <a:solidFill>
                  <a:schemeClr val="bg1"/>
                </a:solidFill>
                <a:latin typeface="Franklin Gothic Book" panose="020B0503020102020204"/>
                <a:ea typeface="微软雅黑" panose="020B0503020204020204" pitchFamily="34" charset="-122"/>
              </a:rPr>
              <a:t>页</a:t>
            </a:r>
            <a:endParaRPr lang="zh-CN" altLang="en-US" sz="1200" dirty="0">
              <a:solidFill>
                <a:schemeClr val="bg1"/>
              </a:solidFill>
              <a:latin typeface="Franklin Gothic Book" panose="020B0503020102020204"/>
              <a:ea typeface="微软雅黑" panose="020B0503020204020204" pitchFamily="34" charset="-122"/>
            </a:endParaRPr>
          </a:p>
        </p:txBody>
      </p:sp>
      <p:sp>
        <p:nvSpPr>
          <p:cNvPr id="9" name="矩形 2"/>
          <p:cNvSpPr>
            <a:spLocks noChangeArrowheads="1"/>
          </p:cNvSpPr>
          <p:nvPr/>
        </p:nvSpPr>
        <p:spPr bwMode="auto">
          <a:xfrm>
            <a:off x="1817354" y="1769947"/>
            <a:ext cx="917439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1800" dirty="0">
                <a:latin typeface="微软雅黑" panose="020B0503020204020204" pitchFamily="34" charset="-122"/>
                <a:ea typeface="微软雅黑" panose="020B0503020204020204" pitchFamily="34" charset="-122"/>
              </a:rPr>
              <a:t>通过刚才的学习，我们已经</a:t>
            </a:r>
            <a:r>
              <a:rPr lang="zh-CN" altLang="en-US" sz="1800" dirty="0" smtClean="0">
                <a:latin typeface="微软雅黑" panose="020B0503020204020204" pitchFamily="34" charset="-122"/>
                <a:ea typeface="微软雅黑" panose="020B0503020204020204" pitchFamily="34" charset="-122"/>
              </a:rPr>
              <a:t>对混合动力</a:t>
            </a:r>
            <a:r>
              <a:rPr lang="zh-CN" altLang="en-US" sz="1800" dirty="0">
                <a:latin typeface="微软雅黑" panose="020B0503020204020204" pitchFamily="34" charset="-122"/>
                <a:ea typeface="微软雅黑" panose="020B0503020204020204" pitchFamily="34" charset="-122"/>
              </a:rPr>
              <a:t>绝缘</a:t>
            </a:r>
            <a:r>
              <a:rPr lang="zh-CN" altLang="en-US" sz="1800" dirty="0" smtClean="0">
                <a:latin typeface="微软雅黑" panose="020B0503020204020204" pitchFamily="34" charset="-122"/>
                <a:ea typeface="微软雅黑" panose="020B0503020204020204" pitchFamily="34" charset="-122"/>
              </a:rPr>
              <a:t>系统有了</a:t>
            </a:r>
            <a:r>
              <a:rPr lang="zh-CN" altLang="en-US" sz="1800" dirty="0">
                <a:latin typeface="微软雅黑" panose="020B0503020204020204" pitchFamily="34" charset="-122"/>
                <a:ea typeface="微软雅黑" panose="020B0503020204020204" pitchFamily="34" charset="-122"/>
              </a:rPr>
              <a:t>初步认识，下面请各小组进行讨论，</a:t>
            </a:r>
            <a:r>
              <a:rPr lang="zh-CN" altLang="en-US" sz="1800" dirty="0" smtClean="0">
                <a:latin typeface="微软雅黑" panose="020B0503020204020204" pitchFamily="34" charset="-122"/>
                <a:ea typeface="微软雅黑" panose="020B0503020204020204" pitchFamily="34" charset="-122"/>
              </a:rPr>
              <a:t>制定混合动力系统绝缘系统故障的维修方案；</a:t>
            </a:r>
            <a:endParaRPr lang="zh-CN" altLang="en-US" sz="1800" dirty="0">
              <a:latin typeface="微软雅黑" panose="020B0503020204020204" pitchFamily="34" charset="-122"/>
              <a:ea typeface="微软雅黑" panose="020B0503020204020204" pitchFamily="34" charset="-122"/>
            </a:endParaRPr>
          </a:p>
        </p:txBody>
      </p:sp>
      <p:pic>
        <p:nvPicPr>
          <p:cNvPr id="10" name="内容占位符 3"/>
          <p:cNvPicPr>
            <a:picLocks noGrp="1"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54718" y="2684030"/>
            <a:ext cx="5281612"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8"/>
          <p:cNvSpPr txBox="1"/>
          <p:nvPr/>
        </p:nvSpPr>
        <p:spPr>
          <a:xfrm>
            <a:off x="1501580" y="972753"/>
            <a:ext cx="3057247" cy="52322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rPr>
              <a:t>制定任务实施方案</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04</a:t>
            </a:r>
          </a:p>
        </p:txBody>
      </p:sp>
      <p:pic>
        <p:nvPicPr>
          <p:cNvPr id="3" name="图片 2"/>
          <p:cNvPicPr>
            <a:picLocks noChangeAspect="1"/>
          </p:cNvPicPr>
          <p:nvPr/>
        </p:nvPicPr>
        <p:blipFill>
          <a:blip r:embed="rId3"/>
          <a:stretch>
            <a:fillRect/>
          </a:stretch>
        </p:blipFill>
        <p:spPr>
          <a:xfrm>
            <a:off x="-8255" y="1034031"/>
            <a:ext cx="543560" cy="42608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D:\PPT模板\PPT素材\图片素材\3D小人举牌子7.jpg"/>
          <p:cNvPicPr>
            <a:picLocks noChangeAspect="1" noChangeArrowheads="1"/>
          </p:cNvPicPr>
          <p:nvPr/>
        </p:nvPicPr>
        <p:blipFill>
          <a:blip r:embed="rId2">
            <a:extLst>
              <a:ext uri="{28A0092B-C50C-407E-A947-70E740481C1C}">
                <a14:useLocalDpi xmlns:a14="http://schemas.microsoft.com/office/drawing/2010/main" val="0"/>
              </a:ext>
            </a:extLst>
          </a:blip>
          <a:srcRect t="3906" r="1855" b="14063"/>
          <a:stretch>
            <a:fillRect/>
          </a:stretch>
        </p:blipFill>
        <p:spPr bwMode="auto">
          <a:xfrm>
            <a:off x="120000" y="4558378"/>
            <a:ext cx="3224213" cy="2020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6" name="文本框 2"/>
          <p:cNvSpPr txBox="1">
            <a:spLocks noChangeArrowheads="1"/>
          </p:cNvSpPr>
          <p:nvPr/>
        </p:nvSpPr>
        <p:spPr bwMode="auto">
          <a:xfrm>
            <a:off x="1847835" y="5313393"/>
            <a:ext cx="12017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dirty="0">
                <a:solidFill>
                  <a:srgbClr val="800000"/>
                </a:solidFill>
                <a:latin typeface="Cooper Std Black" panose="0208090304030B020404" pitchFamily="18" charset="0"/>
                <a:ea typeface="微软雅黑" panose="020B0503020204020204" pitchFamily="34" charset="-122"/>
              </a:rPr>
              <a:t>Best</a:t>
            </a:r>
          </a:p>
          <a:p>
            <a:pPr>
              <a:lnSpc>
                <a:spcPct val="100000"/>
              </a:lnSpc>
              <a:spcBef>
                <a:spcPct val="0"/>
              </a:spcBef>
              <a:buFontTx/>
              <a:buNone/>
            </a:pPr>
            <a:r>
              <a:rPr lang="en-US" altLang="zh-CN" sz="1800" b="1" dirty="0">
                <a:solidFill>
                  <a:srgbClr val="800000"/>
                </a:solidFill>
                <a:latin typeface="Cooper Std Black" panose="0208090304030B020404" pitchFamily="18" charset="0"/>
                <a:ea typeface="微软雅黑" panose="020B0503020204020204" pitchFamily="34" charset="-122"/>
              </a:rPr>
              <a:t>Practice</a:t>
            </a:r>
          </a:p>
        </p:txBody>
      </p:sp>
      <p:sp>
        <p:nvSpPr>
          <p:cNvPr id="8" name="矩形 4"/>
          <p:cNvSpPr>
            <a:spLocks noChangeArrowheads="1"/>
          </p:cNvSpPr>
          <p:nvPr/>
        </p:nvSpPr>
        <p:spPr bwMode="auto">
          <a:xfrm>
            <a:off x="1632000" y="1714183"/>
            <a:ext cx="8137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dirty="0" smtClean="0">
                <a:latin typeface="微软雅黑" panose="020B0503020204020204" pitchFamily="34" charset="-122"/>
                <a:ea typeface="微软雅黑" panose="020B0503020204020204" pitchFamily="34" charset="-122"/>
              </a:rPr>
              <a:t>企业标准操作规范：</a:t>
            </a:r>
            <a:endParaRPr lang="zh-CN" altLang="en-US" sz="2400" dirty="0">
              <a:latin typeface="微软雅黑" panose="020B0503020204020204" pitchFamily="34" charset="-122"/>
              <a:ea typeface="微软雅黑" panose="020B0503020204020204" pitchFamily="34" charset="-122"/>
            </a:endParaRPr>
          </a:p>
        </p:txBody>
      </p:sp>
      <p:sp>
        <p:nvSpPr>
          <p:cNvPr id="2" name="TextBox 8"/>
          <p:cNvSpPr txBox="1"/>
          <p:nvPr/>
        </p:nvSpPr>
        <p:spPr>
          <a:xfrm>
            <a:off x="1501580" y="972753"/>
            <a:ext cx="3057247" cy="523220"/>
          </a:xfrm>
          <a:prstGeom prst="rect">
            <a:avLst/>
          </a:prstGeom>
          <a:noFill/>
          <a:ln w="9525">
            <a:noFill/>
            <a:miter/>
          </a:ln>
        </p:spPr>
        <p:txBody>
          <a:bodyPr wrap="none" anchor="t">
            <a:spAutoFit/>
          </a:bodyPr>
          <a:lstStyle/>
          <a:p>
            <a:pPr lvl="0"/>
            <a:r>
              <a:rPr lang="zh-CN" altLang="en-US" sz="2800" b="1" dirty="0">
                <a:solidFill>
                  <a:srgbClr val="920000"/>
                </a:solidFill>
                <a:latin typeface="Franklin Gothic Book" panose="020B0503020102020204"/>
                <a:ea typeface="微软雅黑" panose="020B0503020204020204" pitchFamily="34" charset="-122"/>
              </a:rPr>
              <a:t>制定任务实施方案</a:t>
            </a: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04</a:t>
            </a:r>
          </a:p>
        </p:txBody>
      </p:sp>
      <p:pic>
        <p:nvPicPr>
          <p:cNvPr id="3" name="图片 2"/>
          <p:cNvPicPr>
            <a:picLocks noChangeAspect="1"/>
          </p:cNvPicPr>
          <p:nvPr/>
        </p:nvPicPr>
        <p:blipFill>
          <a:blip r:embed="rId3"/>
          <a:stretch>
            <a:fillRect/>
          </a:stretch>
        </p:blipFill>
        <p:spPr>
          <a:xfrm>
            <a:off x="-8255" y="1034031"/>
            <a:ext cx="543560" cy="426085"/>
          </a:xfrm>
          <a:prstGeom prst="rect">
            <a:avLst/>
          </a:prstGeom>
        </p:spPr>
      </p:pic>
      <p:sp>
        <p:nvSpPr>
          <p:cNvPr id="13" name="矩形 12"/>
          <p:cNvSpPr/>
          <p:nvPr/>
        </p:nvSpPr>
        <p:spPr>
          <a:xfrm>
            <a:off x="3936000" y="2176145"/>
            <a:ext cx="8137525" cy="3277820"/>
          </a:xfrm>
          <a:prstGeom prst="rect">
            <a:avLst/>
          </a:prstGeom>
        </p:spPr>
        <p:txBody>
          <a:bodyPr>
            <a:spAutoFit/>
          </a:bodyPr>
          <a:lstStyle/>
          <a:p>
            <a:pPr marL="342900" indent="-342900">
              <a:buAutoNum type="arabicPeriod"/>
              <a:defRPr/>
            </a:pP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AutoNum type="arabicPeriod"/>
              <a:defRPr/>
            </a:pPr>
            <a:r>
              <a:rPr lang="zh-CN" altLang="en-US" sz="1800" dirty="0" smtClean="0">
                <a:latin typeface="微软雅黑" panose="020B0503020204020204" pitchFamily="34" charset="-122"/>
                <a:ea typeface="微软雅黑" panose="020B0503020204020204" pitchFamily="34" charset="-122"/>
              </a:rPr>
              <a:t>  使用</a:t>
            </a:r>
            <a:r>
              <a:rPr lang="en-US" altLang="zh-CN" sz="1800" dirty="0" smtClean="0">
                <a:latin typeface="微软雅黑" panose="020B0503020204020204" pitchFamily="34" charset="-122"/>
                <a:ea typeface="微软雅黑" panose="020B0503020204020204" pitchFamily="34" charset="-122"/>
              </a:rPr>
              <a:t>GTS</a:t>
            </a:r>
            <a:r>
              <a:rPr lang="zh-CN" altLang="en-US" sz="1800" dirty="0" smtClean="0">
                <a:latin typeface="微软雅黑" panose="020B0503020204020204" pitchFamily="34" charset="-122"/>
                <a:ea typeface="微软雅黑" panose="020B0503020204020204" pitchFamily="34" charset="-122"/>
              </a:rPr>
              <a:t>诊断仪读取故障码；</a:t>
            </a:r>
            <a:endParaRPr lang="en-US" altLang="zh-CN" sz="1800" dirty="0">
              <a:latin typeface="微软雅黑" panose="020B0503020204020204" pitchFamily="34" charset="-122"/>
              <a:ea typeface="微软雅黑" panose="020B0503020204020204" pitchFamily="34" charset="-122"/>
            </a:endParaRPr>
          </a:p>
          <a:p>
            <a:pPr marL="342900" indent="-342900">
              <a:lnSpc>
                <a:spcPct val="150000"/>
              </a:lnSpc>
              <a:buAutoNum type="arabicPeriod"/>
              <a:defRPr/>
            </a:pPr>
            <a:r>
              <a:rPr lang="zh-CN" altLang="en-US" sz="1800" dirty="0" smtClean="0">
                <a:latin typeface="微软雅黑" panose="020B0503020204020204" pitchFamily="34" charset="-122"/>
                <a:ea typeface="微软雅黑" panose="020B0503020204020204" pitchFamily="34" charset="-122"/>
              </a:rPr>
              <a:t>  查阅维修手册；</a:t>
            </a:r>
            <a:endParaRPr lang="en-US" altLang="zh-CN" sz="1800" dirty="0" smtClean="0">
              <a:latin typeface="微软雅黑" panose="020B0503020204020204" pitchFamily="34" charset="-122"/>
              <a:ea typeface="微软雅黑" panose="020B0503020204020204" pitchFamily="34" charset="-122"/>
            </a:endParaRPr>
          </a:p>
          <a:p>
            <a:pPr marL="342900" indent="-342900">
              <a:lnSpc>
                <a:spcPct val="150000"/>
              </a:lnSpc>
              <a:buAutoNum type="arabicPeriod"/>
              <a:defRPr/>
            </a:pPr>
            <a:r>
              <a:rPr lang="zh-CN" altLang="en-US" sz="1800" dirty="0" smtClean="0">
                <a:latin typeface="微软雅黑" panose="020B0503020204020204" pitchFamily="34" charset="-122"/>
                <a:ea typeface="微软雅黑" panose="020B0503020204020204" pitchFamily="34" charset="-122"/>
              </a:rPr>
              <a:t>  断开高压系统电源；</a:t>
            </a:r>
            <a:endParaRPr lang="en-US" altLang="zh-CN" sz="1800" dirty="0">
              <a:latin typeface="微软雅黑" panose="020B0503020204020204" pitchFamily="34" charset="-122"/>
              <a:ea typeface="微软雅黑" panose="020B0503020204020204" pitchFamily="34" charset="-122"/>
            </a:endParaRPr>
          </a:p>
          <a:p>
            <a:pPr marL="457200" indent="-457200">
              <a:lnSpc>
                <a:spcPct val="150000"/>
              </a:lnSpc>
              <a:buFontTx/>
              <a:buAutoNum type="arabicPeriod"/>
              <a:defRPr/>
            </a:pPr>
            <a:r>
              <a:rPr lang="zh-CN" altLang="en-US" sz="1800" dirty="0" smtClean="0">
                <a:latin typeface="微软雅黑" panose="020B0503020204020204" pitchFamily="34" charset="-122"/>
                <a:ea typeface="微软雅黑" panose="020B0503020204020204" pitchFamily="34" charset="-122"/>
              </a:rPr>
              <a:t>检查驱动桥绝缘性能；</a:t>
            </a:r>
            <a:endParaRPr lang="en-US" altLang="zh-CN" sz="1800" dirty="0" smtClean="0">
              <a:latin typeface="微软雅黑" panose="020B0503020204020204" pitchFamily="34" charset="-122"/>
              <a:ea typeface="微软雅黑" panose="020B0503020204020204" pitchFamily="34" charset="-122"/>
            </a:endParaRPr>
          </a:p>
          <a:p>
            <a:pPr marL="457200" indent="-457200">
              <a:lnSpc>
                <a:spcPct val="150000"/>
              </a:lnSpc>
              <a:buFontTx/>
              <a:buAutoNum type="arabicPeriod"/>
              <a:defRPr/>
            </a:pPr>
            <a:r>
              <a:rPr lang="zh-CN" altLang="en-US" sz="1800" dirty="0" smtClean="0">
                <a:latin typeface="微软雅黑" panose="020B0503020204020204" pitchFamily="34" charset="-122"/>
                <a:ea typeface="微软雅黑" panose="020B0503020204020204" pitchFamily="34" charset="-122"/>
              </a:rPr>
              <a:t>检查</a:t>
            </a:r>
            <a:r>
              <a:rPr lang="zh-CN" altLang="en-US" sz="1800" dirty="0">
                <a:latin typeface="微软雅黑" panose="020B0503020204020204" pitchFamily="34" charset="-122"/>
                <a:ea typeface="微软雅黑" panose="020B0503020204020204" pitchFamily="34" charset="-122"/>
              </a:rPr>
              <a:t>电动压缩机绝缘性能；</a:t>
            </a:r>
            <a:endParaRPr lang="en-US" altLang="zh-CN" sz="1800" dirty="0">
              <a:latin typeface="微软雅黑" panose="020B0503020204020204" pitchFamily="34" charset="-122"/>
              <a:ea typeface="微软雅黑" panose="020B0503020204020204" pitchFamily="34" charset="-122"/>
            </a:endParaRPr>
          </a:p>
          <a:p>
            <a:pPr marL="457200" indent="-457200">
              <a:lnSpc>
                <a:spcPct val="150000"/>
              </a:lnSpc>
              <a:buAutoNum type="arabicPeriod"/>
              <a:defRPr/>
            </a:pPr>
            <a:r>
              <a:rPr lang="zh-CN" altLang="en-US" sz="1800" dirty="0" smtClean="0">
                <a:latin typeface="微软雅黑" panose="020B0503020204020204" pitchFamily="34" charset="-122"/>
                <a:ea typeface="微软雅黑" panose="020B0503020204020204" pitchFamily="34" charset="-122"/>
              </a:rPr>
              <a:t>检查</a:t>
            </a:r>
            <a:r>
              <a:rPr lang="zh-CN" altLang="en-US" sz="1800" dirty="0">
                <a:latin typeface="微软雅黑" panose="020B0503020204020204" pitchFamily="34" charset="-122"/>
                <a:ea typeface="微软雅黑" panose="020B0503020204020204" pitchFamily="34" charset="-122"/>
              </a:rPr>
              <a:t>逆变器总成绝缘性能；</a:t>
            </a:r>
            <a:endParaRPr lang="en-US" altLang="zh-CN" sz="1800" dirty="0" smtClean="0">
              <a:latin typeface="微软雅黑" panose="020B0503020204020204" pitchFamily="34" charset="-122"/>
              <a:ea typeface="微软雅黑" panose="020B0503020204020204" pitchFamily="34" charset="-122"/>
            </a:endParaRPr>
          </a:p>
          <a:p>
            <a:pPr marL="457200" indent="-457200">
              <a:lnSpc>
                <a:spcPct val="150000"/>
              </a:lnSpc>
              <a:buAutoNum type="arabicPeriod"/>
              <a:defRPr/>
            </a:pPr>
            <a:r>
              <a:rPr lang="zh-CN" altLang="en-US" sz="1800" dirty="0" smtClean="0">
                <a:latin typeface="微软雅黑" panose="020B0503020204020204" pitchFamily="34" charset="-122"/>
                <a:ea typeface="微软雅黑" panose="020B0503020204020204" pitchFamily="34" charset="-122"/>
              </a:rPr>
              <a:t>检查</a:t>
            </a:r>
            <a:r>
              <a:rPr lang="en-US" altLang="zh-CN" sz="1800" dirty="0" smtClean="0">
                <a:latin typeface="微软雅黑" panose="020B0503020204020204" pitchFamily="34" charset="-122"/>
                <a:ea typeface="微软雅黑" panose="020B0503020204020204" pitchFamily="34" charset="-122"/>
              </a:rPr>
              <a:t>HV</a:t>
            </a:r>
            <a:r>
              <a:rPr lang="zh-CN" altLang="en-US" sz="1800" dirty="0" smtClean="0">
                <a:latin typeface="微软雅黑" panose="020B0503020204020204" pitchFamily="34" charset="-122"/>
                <a:ea typeface="微软雅黑" panose="020B0503020204020204" pitchFamily="34" charset="-122"/>
              </a:rPr>
              <a:t>底部电缆</a:t>
            </a:r>
            <a:r>
              <a:rPr lang="zh-CN" altLang="en-US" sz="1800" dirty="0">
                <a:latin typeface="微软雅黑" panose="020B0503020204020204" pitchFamily="34" charset="-122"/>
                <a:ea typeface="微软雅黑" panose="020B0503020204020204" pitchFamily="34" charset="-122"/>
              </a:rPr>
              <a:t>绝缘性能</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任务实施</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05</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255" y="1034031"/>
            <a:ext cx="543560" cy="426085"/>
          </a:xfrm>
          <a:prstGeom prst="rect">
            <a:avLst/>
          </a:prstGeom>
        </p:spPr>
      </p:pic>
      <p:sp>
        <p:nvSpPr>
          <p:cNvPr id="22" name="Rectangle 3"/>
          <p:cNvSpPr>
            <a:spLocks noGrp="1" noChangeArrowheads="1"/>
          </p:cNvSpPr>
          <p:nvPr>
            <p:ph idx="1"/>
          </p:nvPr>
        </p:nvSpPr>
        <p:spPr bwMode="auto">
          <a:xfrm>
            <a:off x="535305" y="1716878"/>
            <a:ext cx="7714021" cy="1096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2" eaLnBrk="1" hangingPunct="1">
              <a:buFontTx/>
              <a:buNone/>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使用</a:t>
            </a:r>
            <a:r>
              <a:rPr lang="en-US" altLang="zh-CN" sz="2000" b="1" dirty="0" smtClean="0">
                <a:latin typeface="微软雅黑" panose="020B0503020204020204" pitchFamily="34" charset="-122"/>
                <a:ea typeface="微软雅黑" panose="020B0503020204020204" pitchFamily="34" charset="-122"/>
              </a:rPr>
              <a:t>GTS</a:t>
            </a:r>
            <a:r>
              <a:rPr lang="zh-CN" altLang="en-US" sz="2000" b="1" dirty="0" smtClean="0">
                <a:latin typeface="微软雅黑" panose="020B0503020204020204" pitchFamily="34" charset="-122"/>
                <a:ea typeface="微软雅黑" panose="020B0503020204020204" pitchFamily="34" charset="-122"/>
              </a:rPr>
              <a:t>读取故障码</a:t>
            </a:r>
            <a:endParaRPr lang="en-US" altLang="zh-CN" sz="2000" b="1" dirty="0" smtClean="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a:stretch>
            <a:fillRect/>
          </a:stretch>
        </p:blipFill>
        <p:spPr>
          <a:xfrm>
            <a:off x="1543111" y="3717000"/>
            <a:ext cx="2208430" cy="2160000"/>
          </a:xfrm>
          <a:prstGeom prst="rect">
            <a:avLst/>
          </a:prstGeom>
        </p:spPr>
      </p:pic>
      <p:pic>
        <p:nvPicPr>
          <p:cNvPr id="4" name="图片 3"/>
          <p:cNvPicPr>
            <a:picLocks noChangeAspect="1"/>
          </p:cNvPicPr>
          <p:nvPr/>
        </p:nvPicPr>
        <p:blipFill>
          <a:blip r:embed="rId4"/>
          <a:stretch>
            <a:fillRect/>
          </a:stretch>
        </p:blipFill>
        <p:spPr>
          <a:xfrm>
            <a:off x="4080000" y="2133000"/>
            <a:ext cx="7748571" cy="432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5" name="TextBox 8"/>
          <p:cNvSpPr txBox="1"/>
          <p:nvPr/>
        </p:nvSpPr>
        <p:spPr>
          <a:xfrm>
            <a:off x="1346640" y="958148"/>
            <a:ext cx="1605280" cy="548640"/>
          </a:xfrm>
          <a:prstGeom prst="rect">
            <a:avLst/>
          </a:prstGeom>
          <a:noFill/>
          <a:ln w="9525">
            <a:noFill/>
            <a:miter/>
          </a:ln>
        </p:spPr>
        <p:txBody>
          <a:bodyPr wrap="none" anchor="t">
            <a:spAutoFit/>
          </a:bodyPr>
          <a:lstStyle/>
          <a:p>
            <a:pPr lvl="0"/>
            <a:r>
              <a:rPr lang="zh-CN" altLang="en-US" sz="2800" b="1" dirty="0" smtClean="0">
                <a:solidFill>
                  <a:srgbClr val="920000"/>
                </a:solidFill>
                <a:latin typeface="Franklin Gothic Book" panose="020B0503020102020204"/>
                <a:ea typeface="微软雅黑" panose="020B0503020204020204" pitchFamily="34" charset="-122"/>
              </a:rPr>
              <a:t>课前准备</a:t>
            </a:r>
            <a:endParaRPr lang="zh-CN" altLang="en-US" sz="2800" b="1" dirty="0">
              <a:solidFill>
                <a:srgbClr val="920000"/>
              </a:solidFill>
              <a:latin typeface="Franklin Gothic Book" panose="020B0503020102020204"/>
              <a:ea typeface="微软雅黑" panose="020B0503020204020204" pitchFamily="34" charset="-122"/>
            </a:endParaRPr>
          </a:p>
        </p:txBody>
      </p:sp>
      <p:pic>
        <p:nvPicPr>
          <p:cNvPr id="12"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0" y="3933190"/>
            <a:ext cx="962660" cy="138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9"/>
          <p:cNvSpPr txBox="1">
            <a:spLocks noChangeArrowheads="1"/>
          </p:cNvSpPr>
          <p:nvPr/>
        </p:nvSpPr>
        <p:spPr bwMode="auto">
          <a:xfrm>
            <a:off x="5905594" y="5414418"/>
            <a:ext cx="86868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800" dirty="0">
                <a:latin typeface="微软雅黑" panose="020B0503020204020204" pitchFamily="34" charset="-122"/>
                <a:ea typeface="微软雅黑" panose="020B0503020204020204" pitchFamily="34" charset="-122"/>
              </a:rPr>
              <a:t>万用表</a:t>
            </a:r>
          </a:p>
        </p:txBody>
      </p:sp>
      <p:sp>
        <p:nvSpPr>
          <p:cNvPr id="15" name="文本框 10"/>
          <p:cNvSpPr txBox="1">
            <a:spLocks noChangeArrowheads="1"/>
          </p:cNvSpPr>
          <p:nvPr/>
        </p:nvSpPr>
        <p:spPr bwMode="auto">
          <a:xfrm>
            <a:off x="5832832" y="352926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800" smtClean="0">
                <a:latin typeface="微软雅黑" panose="020B0503020204020204" pitchFamily="34" charset="-122"/>
                <a:ea typeface="微软雅黑" panose="020B0503020204020204" pitchFamily="34" charset="-122"/>
              </a:rPr>
              <a:t>防护设备</a:t>
            </a:r>
            <a:endParaRPr lang="zh-CN" altLang="en-US" sz="1800" dirty="0">
              <a:latin typeface="微软雅黑" panose="020B0503020204020204" pitchFamily="34" charset="-122"/>
              <a:ea typeface="微软雅黑" panose="020B0503020204020204" pitchFamily="34" charset="-122"/>
            </a:endParaRPr>
          </a:p>
        </p:txBody>
      </p:sp>
      <p:sp>
        <p:nvSpPr>
          <p:cNvPr id="16" name="文本框 11"/>
          <p:cNvSpPr txBox="1">
            <a:spLocks noChangeArrowheads="1"/>
          </p:cNvSpPr>
          <p:nvPr/>
        </p:nvSpPr>
        <p:spPr bwMode="auto">
          <a:xfrm>
            <a:off x="9590371" y="3529027"/>
            <a:ext cx="1222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800" dirty="0">
                <a:latin typeface="微软雅黑" panose="020B0503020204020204" pitchFamily="34" charset="-122"/>
                <a:ea typeface="微软雅黑" panose="020B0503020204020204" pitchFamily="34" charset="-122"/>
              </a:rPr>
              <a:t>绝缘</a:t>
            </a:r>
            <a:r>
              <a:rPr lang="zh-CN" altLang="en-US" sz="1800" dirty="0" smtClean="0">
                <a:latin typeface="微软雅黑" panose="020B0503020204020204" pitchFamily="34" charset="-122"/>
                <a:ea typeface="微软雅黑" panose="020B0503020204020204" pitchFamily="34" charset="-122"/>
              </a:rPr>
              <a:t>工具</a:t>
            </a:r>
          </a:p>
        </p:txBody>
      </p:sp>
      <p:sp>
        <p:nvSpPr>
          <p:cNvPr id="17" name="文本框 12"/>
          <p:cNvSpPr txBox="1">
            <a:spLocks noChangeArrowheads="1"/>
          </p:cNvSpPr>
          <p:nvPr/>
        </p:nvSpPr>
        <p:spPr bwMode="auto">
          <a:xfrm>
            <a:off x="7870423" y="3513790"/>
            <a:ext cx="9615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800" dirty="0" smtClean="0">
                <a:latin typeface="微软雅黑" panose="020B0503020204020204" pitchFamily="34" charset="-122"/>
                <a:ea typeface="微软雅黑" panose="020B0503020204020204" pitchFamily="34" charset="-122"/>
              </a:rPr>
              <a:t>兆欧表</a:t>
            </a:r>
          </a:p>
        </p:txBody>
      </p:sp>
      <p:sp>
        <p:nvSpPr>
          <p:cNvPr id="18" name="文本框 13"/>
          <p:cNvSpPr txBox="1">
            <a:spLocks noChangeArrowheads="1"/>
          </p:cNvSpPr>
          <p:nvPr/>
        </p:nvSpPr>
        <p:spPr bwMode="auto">
          <a:xfrm>
            <a:off x="7445094" y="5457028"/>
            <a:ext cx="1816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dirty="0" smtClean="0">
                <a:latin typeface="微软雅黑" panose="020B0503020204020204" pitchFamily="34" charset="-122"/>
                <a:ea typeface="微软雅黑" panose="020B0503020204020204" pitchFamily="34" charset="-122"/>
              </a:rPr>
              <a:t>GTS</a:t>
            </a:r>
            <a:r>
              <a:rPr lang="zh-CN" altLang="en-US" sz="1800" dirty="0" smtClean="0">
                <a:latin typeface="微软雅黑" panose="020B0503020204020204" pitchFamily="34" charset="-122"/>
                <a:ea typeface="微软雅黑" panose="020B0503020204020204" pitchFamily="34" charset="-122"/>
              </a:rPr>
              <a:t>故障诊断仪</a:t>
            </a:r>
          </a:p>
        </p:txBody>
      </p:sp>
      <p:pic>
        <p:nvPicPr>
          <p:cNvPr id="20"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0975" y="2059940"/>
            <a:ext cx="998855" cy="95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7"/>
          <p:cNvSpPr txBox="1">
            <a:spLocks noChangeArrowheads="1"/>
          </p:cNvSpPr>
          <p:nvPr/>
        </p:nvSpPr>
        <p:spPr bwMode="auto">
          <a:xfrm>
            <a:off x="80645" y="5670550"/>
            <a:ext cx="333121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2000" dirty="0">
                <a:latin typeface="微软雅黑" panose="020B0503020204020204" pitchFamily="34" charset="-122"/>
                <a:ea typeface="微软雅黑" panose="020B0503020204020204" pitchFamily="34" charset="-122"/>
              </a:rPr>
              <a:t>维修手册及电路图</a:t>
            </a:r>
          </a:p>
        </p:txBody>
      </p:sp>
      <p:sp>
        <p:nvSpPr>
          <p:cNvPr id="2" name="圆角矩形 1"/>
          <p:cNvSpPr/>
          <p:nvPr/>
        </p:nvSpPr>
        <p:spPr>
          <a:xfrm>
            <a:off x="3768090" y="1870074"/>
            <a:ext cx="7909560" cy="4280185"/>
          </a:xfrm>
          <a:prstGeom prst="round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54805" y="3202940"/>
            <a:ext cx="835025" cy="2395855"/>
          </a:xfrm>
          <a:prstGeom prst="rect">
            <a:avLst/>
          </a:prstGeom>
          <a:noFill/>
        </p:spPr>
        <p:txBody>
          <a:bodyPr vert="eaVert" wrap="square" rtlCol="0">
            <a:spAutoFit/>
          </a:bodyPr>
          <a:lstStyle/>
          <a:p>
            <a:r>
              <a:rPr lang="zh-CN" altLang="en-US" sz="4000">
                <a:latin typeface="微软雅黑" panose="020B0503020204020204" pitchFamily="34" charset="-122"/>
                <a:ea typeface="微软雅黑" panose="020B0503020204020204" pitchFamily="34" charset="-122"/>
              </a:rPr>
              <a:t>工具准备</a:t>
            </a:r>
          </a:p>
        </p:txBody>
      </p:sp>
      <p:cxnSp>
        <p:nvCxnSpPr>
          <p:cNvPr id="4" name="直接连接符 3"/>
          <p:cNvCxnSpPr/>
          <p:nvPr/>
        </p:nvCxnSpPr>
        <p:spPr>
          <a:xfrm>
            <a:off x="5287645" y="1854835"/>
            <a:ext cx="0" cy="429542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01</a:t>
            </a:r>
          </a:p>
        </p:txBody>
      </p:sp>
      <p:pic>
        <p:nvPicPr>
          <p:cNvPr id="13" name="图片 12"/>
          <p:cNvPicPr>
            <a:picLocks noChangeAspect="1"/>
          </p:cNvPicPr>
          <p:nvPr/>
        </p:nvPicPr>
        <p:blipFill>
          <a:blip r:embed="rId4"/>
          <a:stretch>
            <a:fillRect/>
          </a:stretch>
        </p:blipFill>
        <p:spPr>
          <a:xfrm>
            <a:off x="-8255" y="1034031"/>
            <a:ext cx="543560" cy="426085"/>
          </a:xfrm>
          <a:prstGeom prst="rect">
            <a:avLst/>
          </a:prstGeom>
        </p:spPr>
      </p:pic>
      <p:pic>
        <p:nvPicPr>
          <p:cNvPr id="6" name="图片 5"/>
          <p:cNvPicPr>
            <a:picLocks noChangeAspect="1"/>
          </p:cNvPicPr>
          <p:nvPr/>
        </p:nvPicPr>
        <p:blipFill>
          <a:blip r:embed="rId5"/>
          <a:stretch>
            <a:fillRect/>
          </a:stretch>
        </p:blipFill>
        <p:spPr>
          <a:xfrm>
            <a:off x="9590371" y="2297597"/>
            <a:ext cx="1222736" cy="1222736"/>
          </a:xfrm>
          <a:prstGeom prst="rect">
            <a:avLst/>
          </a:prstGeom>
        </p:spPr>
      </p:pic>
      <p:pic>
        <p:nvPicPr>
          <p:cNvPr id="7" name="图片 6"/>
          <p:cNvPicPr>
            <a:picLocks noChangeAspect="1"/>
          </p:cNvPicPr>
          <p:nvPr/>
        </p:nvPicPr>
        <p:blipFill>
          <a:blip r:embed="rId6"/>
          <a:stretch>
            <a:fillRect/>
          </a:stretch>
        </p:blipFill>
        <p:spPr>
          <a:xfrm>
            <a:off x="131562" y="2589629"/>
            <a:ext cx="3382316" cy="2687122"/>
          </a:xfrm>
          <a:prstGeom prst="rect">
            <a:avLst/>
          </a:prstGeom>
        </p:spPr>
      </p:pic>
      <p:pic>
        <p:nvPicPr>
          <p:cNvPr id="26" name="Picture 4" descr="AlkResGlov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08486" y="2238247"/>
            <a:ext cx="1306958" cy="1192150"/>
          </a:xfrm>
          <a:prstGeom prst="roundRect">
            <a:avLst>
              <a:gd name="adj" fmla="val 8594"/>
            </a:avLst>
          </a:prstGeom>
          <a:solidFill>
            <a:srgbClr val="FFFFFF">
              <a:shade val="85000"/>
            </a:srgbClr>
          </a:solidFill>
          <a:ln>
            <a:noFill/>
          </a:ln>
          <a:effectLst/>
          <a:extLst/>
        </p:spPr>
      </p:pic>
      <p:pic>
        <p:nvPicPr>
          <p:cNvPr id="8" name="图片 7"/>
          <p:cNvPicPr>
            <a:picLocks noChangeAspect="1"/>
          </p:cNvPicPr>
          <p:nvPr/>
        </p:nvPicPr>
        <p:blipFill>
          <a:blip r:embed="rId8"/>
          <a:stretch>
            <a:fillRect/>
          </a:stretch>
        </p:blipFill>
        <p:spPr>
          <a:xfrm>
            <a:off x="7621948" y="3959791"/>
            <a:ext cx="1462954" cy="1430872"/>
          </a:xfrm>
          <a:prstGeom prst="rect">
            <a:avLst/>
          </a:prstGeom>
        </p:spPr>
      </p:pic>
      <p:sp>
        <p:nvSpPr>
          <p:cNvPr id="24" name="文本框 13"/>
          <p:cNvSpPr txBox="1">
            <a:spLocks noChangeArrowheads="1"/>
          </p:cNvSpPr>
          <p:nvPr/>
        </p:nvSpPr>
        <p:spPr bwMode="auto">
          <a:xfrm>
            <a:off x="9380956" y="5426605"/>
            <a:ext cx="1816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800" dirty="0" smtClean="0">
                <a:latin typeface="微软雅黑" panose="020B0503020204020204" pitchFamily="34" charset="-122"/>
                <a:ea typeface="微软雅黑" panose="020B0503020204020204" pitchFamily="34" charset="-122"/>
              </a:rPr>
              <a:t>混合动力理实一体化实训台</a:t>
            </a:r>
          </a:p>
        </p:txBody>
      </p:sp>
      <p:pic>
        <p:nvPicPr>
          <p:cNvPr id="27" name="图片 26"/>
          <p:cNvPicPr/>
          <p:nvPr/>
        </p:nvPicPr>
        <p:blipFill>
          <a:blip r:embed="rId9"/>
          <a:stretch>
            <a:fillRect/>
          </a:stretch>
        </p:blipFill>
        <p:spPr>
          <a:xfrm>
            <a:off x="9481788" y="3913598"/>
            <a:ext cx="1546097" cy="1499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图片 27"/>
          <p:cNvPicPr>
            <a:picLocks noChangeAspect="1"/>
          </p:cNvPicPr>
          <p:nvPr/>
        </p:nvPicPr>
        <p:blipFill>
          <a:blip r:embed="rId10"/>
          <a:stretch>
            <a:fillRect/>
          </a:stretch>
        </p:blipFill>
        <p:spPr>
          <a:xfrm>
            <a:off x="7699199" y="2251883"/>
            <a:ext cx="1210052" cy="1277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ou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889960" y="2460191"/>
            <a:ext cx="1458712" cy="384721"/>
          </a:xfrm>
          <a:prstGeom prst="rect">
            <a:avLst/>
          </a:prstGeom>
          <a:noFill/>
        </p:spPr>
        <p:txBody>
          <a:bodyPr wrap="square" rtlCol="0">
            <a:spAutoFit/>
          </a:bodyPr>
          <a:lstStyle/>
          <a:p>
            <a:endParaRPr lang="zh-CN" altLang="en-US" dirty="0"/>
          </a:p>
        </p:txBody>
      </p:sp>
      <p:sp>
        <p:nvSpPr>
          <p:cNvPr id="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任务实施</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05</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255" y="1034031"/>
            <a:ext cx="543560" cy="426085"/>
          </a:xfrm>
          <a:prstGeom prst="rect">
            <a:avLst/>
          </a:prstGeom>
        </p:spPr>
      </p:pic>
      <p:sp>
        <p:nvSpPr>
          <p:cNvPr id="10" name="矩形 2"/>
          <p:cNvSpPr>
            <a:spLocks noChangeArrowheads="1"/>
          </p:cNvSpPr>
          <p:nvPr/>
        </p:nvSpPr>
        <p:spPr bwMode="auto">
          <a:xfrm>
            <a:off x="1603135" y="1521460"/>
            <a:ext cx="203292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l">
              <a:lnSpc>
                <a:spcPct val="150000"/>
              </a:lnSpc>
              <a:spcBef>
                <a:spcPct val="0"/>
              </a:spcBef>
              <a:buFontTx/>
              <a:buNone/>
            </a:pPr>
            <a:r>
              <a:rPr lang="en-US" altLang="zh-CN" sz="2000" b="1" dirty="0">
                <a:latin typeface="微软雅黑" panose="020B0503020204020204" pitchFamily="34" charset="-122"/>
                <a:ea typeface="微软雅黑" panose="020B0503020204020204" pitchFamily="34" charset="-122"/>
                <a:sym typeface="+mn-ea"/>
              </a:rPr>
              <a:t>2</a:t>
            </a:r>
            <a:r>
              <a:rPr lang="en-US" altLang="zh-CN" sz="2000" b="1" dirty="0" smtClean="0">
                <a:latin typeface="微软雅黑" panose="020B0503020204020204" pitchFamily="34" charset="-122"/>
                <a:ea typeface="微软雅黑" panose="020B0503020204020204" pitchFamily="34" charset="-122"/>
                <a:sym typeface="+mn-ea"/>
              </a:rPr>
              <a:t>. </a:t>
            </a:r>
            <a:r>
              <a:rPr lang="zh-CN" altLang="en-US" sz="2000" b="1" dirty="0" smtClean="0">
                <a:latin typeface="微软雅黑" panose="020B0503020204020204" pitchFamily="34" charset="-122"/>
                <a:ea typeface="微软雅黑" panose="020B0503020204020204" pitchFamily="34" charset="-122"/>
                <a:sym typeface="+mn-ea"/>
              </a:rPr>
              <a:t>查阅维修手册</a:t>
            </a:r>
            <a:endParaRPr lang="zh-CN" altLang="en-US" sz="20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59068" y="2652551"/>
            <a:ext cx="4978573" cy="3648468"/>
          </a:xfrm>
          <a:prstGeom prst="rect">
            <a:avLst/>
          </a:prstGeom>
        </p:spPr>
      </p:pic>
      <p:pic>
        <p:nvPicPr>
          <p:cNvPr id="6" name="图片 5"/>
          <p:cNvPicPr>
            <a:picLocks noChangeAspect="1"/>
          </p:cNvPicPr>
          <p:nvPr/>
        </p:nvPicPr>
        <p:blipFill>
          <a:blip r:embed="rId4"/>
          <a:stretch>
            <a:fillRect/>
          </a:stretch>
        </p:blipFill>
        <p:spPr>
          <a:xfrm>
            <a:off x="5359920" y="1933614"/>
            <a:ext cx="6680508" cy="3724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2"/>
          <p:cNvSpPr>
            <a:spLocks noChangeArrowheads="1"/>
          </p:cNvSpPr>
          <p:nvPr/>
        </p:nvSpPr>
        <p:spPr bwMode="auto">
          <a:xfrm>
            <a:off x="1603135" y="1521460"/>
            <a:ext cx="262283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l">
              <a:lnSpc>
                <a:spcPct val="150000"/>
              </a:lnSpc>
              <a:spcBef>
                <a:spcPct val="0"/>
              </a:spcBef>
              <a:buFontTx/>
              <a:buNone/>
            </a:pPr>
            <a:r>
              <a:rPr lang="en-US" altLang="zh-CN" sz="2000" b="1" dirty="0">
                <a:latin typeface="微软雅黑" panose="020B0503020204020204" pitchFamily="34" charset="-122"/>
                <a:ea typeface="微软雅黑" panose="020B0503020204020204" pitchFamily="34" charset="-122"/>
                <a:sym typeface="+mn-ea"/>
              </a:rPr>
              <a:t>3</a:t>
            </a:r>
            <a:r>
              <a:rPr lang="en-US" altLang="zh-CN" sz="2000" b="1" dirty="0" smtClean="0">
                <a:latin typeface="微软雅黑" panose="020B0503020204020204" pitchFamily="34" charset="-122"/>
                <a:ea typeface="微软雅黑" panose="020B0503020204020204" pitchFamily="34" charset="-122"/>
                <a:sym typeface="+mn-ea"/>
              </a:rPr>
              <a:t>.  </a:t>
            </a:r>
            <a:r>
              <a:rPr lang="zh-CN" altLang="en-US" sz="2000" b="1" dirty="0" smtClean="0">
                <a:latin typeface="微软雅黑" panose="020B0503020204020204" pitchFamily="34" charset="-122"/>
                <a:ea typeface="微软雅黑" panose="020B0503020204020204" pitchFamily="34" charset="-122"/>
                <a:sym typeface="+mn-ea"/>
              </a:rPr>
              <a:t>断开高压系统电源</a:t>
            </a:r>
            <a:endParaRPr lang="zh-CN" altLang="en-US" sz="2000" b="1" dirty="0">
              <a:latin typeface="微软雅黑" panose="020B0503020204020204" pitchFamily="34" charset="-122"/>
              <a:ea typeface="微软雅黑" panose="020B0503020204020204" pitchFamily="34" charset="-122"/>
            </a:endParaRPr>
          </a:p>
        </p:txBody>
      </p:sp>
      <p:sp>
        <p:nvSpPr>
          <p:cNvPr id="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任务实施</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05</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255" y="1034031"/>
            <a:ext cx="543560" cy="426085"/>
          </a:xfrm>
          <a:prstGeom prst="rect">
            <a:avLst/>
          </a:prstGeom>
        </p:spPr>
      </p:pic>
      <p:pic>
        <p:nvPicPr>
          <p:cNvPr id="5" name="图片 4"/>
          <p:cNvPicPr>
            <a:picLocks noChangeAspect="1"/>
          </p:cNvPicPr>
          <p:nvPr/>
        </p:nvPicPr>
        <p:blipFill>
          <a:blip r:embed="rId3"/>
          <a:stretch>
            <a:fillRect/>
          </a:stretch>
        </p:blipFill>
        <p:spPr>
          <a:xfrm>
            <a:off x="4212285" y="2421000"/>
            <a:ext cx="7200000" cy="40141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2"/>
          <p:cNvSpPr>
            <a:spLocks noChangeArrowheads="1"/>
          </p:cNvSpPr>
          <p:nvPr/>
        </p:nvSpPr>
        <p:spPr bwMode="auto">
          <a:xfrm>
            <a:off x="535305" y="1542018"/>
            <a:ext cx="3725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2">
              <a:buNone/>
            </a:pPr>
            <a:r>
              <a:rPr lang="en-US" altLang="zh-CN" sz="2000" b="1" dirty="0" smtClean="0">
                <a:latin typeface="微软雅黑" panose="020B0503020204020204" pitchFamily="34" charset="-122"/>
                <a:ea typeface="微软雅黑" panose="020B0503020204020204" pitchFamily="34" charset="-122"/>
                <a:sym typeface="+mn-ea"/>
              </a:rPr>
              <a:t>4. </a:t>
            </a:r>
            <a:r>
              <a:rPr lang="zh-CN" altLang="en-US" sz="2000" b="1" dirty="0" smtClean="0">
                <a:latin typeface="微软雅黑" panose="020B0503020204020204" pitchFamily="34" charset="-122"/>
                <a:ea typeface="微软雅黑" panose="020B0503020204020204" pitchFamily="34" charset="-122"/>
                <a:sym typeface="+mn-ea"/>
              </a:rPr>
              <a:t>检查驱动桥绝缘性能</a:t>
            </a:r>
            <a:endParaRPr lang="en-US" altLang="zh-CN" b="1" dirty="0">
              <a:latin typeface="微软雅黑" panose="020B0503020204020204" pitchFamily="34" charset="-122"/>
              <a:ea typeface="微软雅黑" panose="020B0503020204020204" pitchFamily="34" charset="-122"/>
            </a:endParaRPr>
          </a:p>
        </p:txBody>
      </p:sp>
      <p:sp>
        <p:nvSpPr>
          <p:cNvPr id="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任务实施</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05</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255" y="1034031"/>
            <a:ext cx="543560" cy="426085"/>
          </a:xfrm>
          <a:prstGeom prst="rect">
            <a:avLst/>
          </a:prstGeom>
        </p:spPr>
      </p:pic>
      <p:pic>
        <p:nvPicPr>
          <p:cNvPr id="8" name="图片 7"/>
          <p:cNvPicPr>
            <a:picLocks noChangeAspect="1"/>
          </p:cNvPicPr>
          <p:nvPr/>
        </p:nvPicPr>
        <p:blipFill>
          <a:blip r:embed="rId3"/>
          <a:stretch>
            <a:fillRect/>
          </a:stretch>
        </p:blipFill>
        <p:spPr>
          <a:xfrm>
            <a:off x="7552551" y="909462"/>
            <a:ext cx="4002600" cy="22315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4"/>
          <a:stretch>
            <a:fillRect/>
          </a:stretch>
        </p:blipFill>
        <p:spPr>
          <a:xfrm>
            <a:off x="781397" y="3141000"/>
            <a:ext cx="5256000" cy="29303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p:cNvPicPr>
            <a:picLocks noChangeAspect="1"/>
          </p:cNvPicPr>
          <p:nvPr/>
        </p:nvPicPr>
        <p:blipFill>
          <a:blip r:embed="rId5"/>
          <a:stretch>
            <a:fillRect/>
          </a:stretch>
        </p:blipFill>
        <p:spPr>
          <a:xfrm>
            <a:off x="8112000" y="3360063"/>
            <a:ext cx="3240000" cy="3308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3" name="椭圆 42"/>
          <p:cNvSpPr/>
          <p:nvPr/>
        </p:nvSpPr>
        <p:spPr>
          <a:xfrm>
            <a:off x="10632000" y="4069938"/>
            <a:ext cx="720000" cy="108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10186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2"/>
          <p:cNvSpPr>
            <a:spLocks noChangeArrowheads="1"/>
          </p:cNvSpPr>
          <p:nvPr/>
        </p:nvSpPr>
        <p:spPr bwMode="auto">
          <a:xfrm>
            <a:off x="535305" y="1542018"/>
            <a:ext cx="47516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2">
              <a:buNone/>
            </a:pPr>
            <a:r>
              <a:rPr lang="en-US" altLang="zh-CN" sz="2000" b="1" dirty="0" smtClean="0">
                <a:latin typeface="微软雅黑" panose="020B0503020204020204" pitchFamily="34" charset="-122"/>
                <a:ea typeface="微软雅黑" panose="020B0503020204020204" pitchFamily="34" charset="-122"/>
                <a:sym typeface="+mn-ea"/>
              </a:rPr>
              <a:t>5. </a:t>
            </a:r>
            <a:r>
              <a:rPr lang="zh-CN" altLang="en-US" b="1" dirty="0" smtClean="0">
                <a:latin typeface="微软雅黑" panose="020B0503020204020204" pitchFamily="34" charset="-122"/>
                <a:ea typeface="微软雅黑" panose="020B0503020204020204" pitchFamily="34" charset="-122"/>
                <a:sym typeface="+mn-ea"/>
              </a:rPr>
              <a:t>检查电动空调压缩机绝缘性能</a:t>
            </a:r>
            <a:endParaRPr lang="en-US" altLang="zh-CN" b="1" dirty="0">
              <a:latin typeface="微软雅黑" panose="020B0503020204020204" pitchFamily="34" charset="-122"/>
              <a:ea typeface="微软雅黑" panose="020B0503020204020204" pitchFamily="34" charset="-122"/>
            </a:endParaRPr>
          </a:p>
        </p:txBody>
      </p:sp>
      <p:sp>
        <p:nvSpPr>
          <p:cNvPr id="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任务实施</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05</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255" y="1034031"/>
            <a:ext cx="543560" cy="426085"/>
          </a:xfrm>
          <a:prstGeom prst="rect">
            <a:avLst/>
          </a:prstGeom>
        </p:spPr>
      </p:pic>
      <p:pic>
        <p:nvPicPr>
          <p:cNvPr id="12" name="图片 11"/>
          <p:cNvPicPr>
            <a:picLocks noChangeAspect="1"/>
          </p:cNvPicPr>
          <p:nvPr/>
        </p:nvPicPr>
        <p:blipFill>
          <a:blip r:embed="rId3"/>
          <a:stretch>
            <a:fillRect/>
          </a:stretch>
        </p:blipFill>
        <p:spPr>
          <a:xfrm>
            <a:off x="8112000" y="3360063"/>
            <a:ext cx="3240000" cy="3308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椭圆 13"/>
          <p:cNvSpPr/>
          <p:nvPr/>
        </p:nvSpPr>
        <p:spPr>
          <a:xfrm>
            <a:off x="9750074" y="5737836"/>
            <a:ext cx="1385925" cy="7151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7380957" y="1034031"/>
            <a:ext cx="3728754" cy="2078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5"/>
          <a:stretch>
            <a:fillRect/>
          </a:stretch>
        </p:blipFill>
        <p:spPr>
          <a:xfrm>
            <a:off x="1128000" y="3249891"/>
            <a:ext cx="5758373" cy="3210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27703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2"/>
          <p:cNvSpPr>
            <a:spLocks noChangeArrowheads="1"/>
          </p:cNvSpPr>
          <p:nvPr/>
        </p:nvSpPr>
        <p:spPr bwMode="auto">
          <a:xfrm>
            <a:off x="535305" y="1542018"/>
            <a:ext cx="4238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2">
              <a:buNone/>
            </a:pPr>
            <a:r>
              <a:rPr lang="en-US" altLang="zh-CN" sz="2000" b="1" dirty="0" smtClean="0">
                <a:latin typeface="微软雅黑" panose="020B0503020204020204" pitchFamily="34" charset="-122"/>
                <a:ea typeface="微软雅黑" panose="020B0503020204020204" pitchFamily="34" charset="-122"/>
                <a:sym typeface="+mn-ea"/>
              </a:rPr>
              <a:t>6. </a:t>
            </a:r>
            <a:r>
              <a:rPr lang="zh-CN" altLang="en-US" b="1" dirty="0" smtClean="0">
                <a:latin typeface="微软雅黑" panose="020B0503020204020204" pitchFamily="34" charset="-122"/>
                <a:ea typeface="微软雅黑" panose="020B0503020204020204" pitchFamily="34" charset="-122"/>
                <a:sym typeface="+mn-ea"/>
              </a:rPr>
              <a:t>检查逆变器总成绝缘性能</a:t>
            </a:r>
            <a:endParaRPr lang="en-US" altLang="zh-CN" b="1" dirty="0">
              <a:latin typeface="微软雅黑" panose="020B0503020204020204" pitchFamily="34" charset="-122"/>
              <a:ea typeface="微软雅黑" panose="020B0503020204020204" pitchFamily="34" charset="-122"/>
            </a:endParaRPr>
          </a:p>
        </p:txBody>
      </p:sp>
      <p:sp>
        <p:nvSpPr>
          <p:cNvPr id="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任务实施</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05</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255" y="1034031"/>
            <a:ext cx="543560" cy="426085"/>
          </a:xfrm>
          <a:prstGeom prst="rect">
            <a:avLst/>
          </a:prstGeom>
        </p:spPr>
      </p:pic>
      <p:pic>
        <p:nvPicPr>
          <p:cNvPr id="12" name="图片 11"/>
          <p:cNvPicPr>
            <a:picLocks noChangeAspect="1"/>
          </p:cNvPicPr>
          <p:nvPr/>
        </p:nvPicPr>
        <p:blipFill>
          <a:blip r:embed="rId3"/>
          <a:stretch>
            <a:fillRect/>
          </a:stretch>
        </p:blipFill>
        <p:spPr>
          <a:xfrm>
            <a:off x="8112000" y="3360063"/>
            <a:ext cx="3240000" cy="3308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椭圆 13"/>
          <p:cNvSpPr/>
          <p:nvPr/>
        </p:nvSpPr>
        <p:spPr>
          <a:xfrm>
            <a:off x="9552000" y="3861000"/>
            <a:ext cx="1385925" cy="180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stretch>
            <a:fillRect/>
          </a:stretch>
        </p:blipFill>
        <p:spPr>
          <a:xfrm>
            <a:off x="908230" y="3326737"/>
            <a:ext cx="5979770" cy="3333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a:picLocks noChangeAspect="1"/>
          </p:cNvPicPr>
          <p:nvPr/>
        </p:nvPicPr>
        <p:blipFill>
          <a:blip r:embed="rId5"/>
          <a:stretch>
            <a:fillRect/>
          </a:stretch>
        </p:blipFill>
        <p:spPr>
          <a:xfrm>
            <a:off x="7694700" y="1028700"/>
            <a:ext cx="3657300" cy="2039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299160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任务实施</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05</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255" y="1034031"/>
            <a:ext cx="543560" cy="426085"/>
          </a:xfrm>
          <a:prstGeom prst="rect">
            <a:avLst/>
          </a:prstGeom>
        </p:spPr>
      </p:pic>
      <p:sp>
        <p:nvSpPr>
          <p:cNvPr id="15" name="矩形 2"/>
          <p:cNvSpPr>
            <a:spLocks noChangeArrowheads="1"/>
          </p:cNvSpPr>
          <p:nvPr/>
        </p:nvSpPr>
        <p:spPr bwMode="auto">
          <a:xfrm>
            <a:off x="535305" y="1542018"/>
            <a:ext cx="4374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2">
              <a:buNone/>
            </a:pPr>
            <a:r>
              <a:rPr lang="en-US" altLang="zh-CN" b="1" dirty="0">
                <a:latin typeface="微软雅黑" panose="020B0503020204020204" pitchFamily="34" charset="-122"/>
                <a:ea typeface="微软雅黑" panose="020B0503020204020204" pitchFamily="34" charset="-122"/>
                <a:sym typeface="+mn-ea"/>
              </a:rPr>
              <a:t>6</a:t>
            </a:r>
            <a:r>
              <a:rPr lang="en-US" altLang="zh-CN" sz="2000" b="1" dirty="0" smtClean="0">
                <a:latin typeface="微软雅黑" panose="020B0503020204020204" pitchFamily="34" charset="-122"/>
                <a:ea typeface="微软雅黑" panose="020B0503020204020204" pitchFamily="34" charset="-122"/>
                <a:sym typeface="+mn-ea"/>
              </a:rPr>
              <a:t>. </a:t>
            </a:r>
            <a:r>
              <a:rPr lang="zh-CN" altLang="en-US" b="1" dirty="0" smtClean="0">
                <a:latin typeface="微软雅黑" panose="020B0503020204020204" pitchFamily="34" charset="-122"/>
                <a:ea typeface="微软雅黑" panose="020B0503020204020204" pitchFamily="34" charset="-122"/>
                <a:sym typeface="+mn-ea"/>
              </a:rPr>
              <a:t>检查</a:t>
            </a:r>
            <a:r>
              <a:rPr lang="en-US" altLang="zh-CN" b="1" dirty="0" smtClean="0">
                <a:latin typeface="微软雅黑" panose="020B0503020204020204" pitchFamily="34" charset="-122"/>
                <a:ea typeface="微软雅黑" panose="020B0503020204020204" pitchFamily="34" charset="-122"/>
                <a:sym typeface="+mn-ea"/>
              </a:rPr>
              <a:t>HV</a:t>
            </a:r>
            <a:r>
              <a:rPr lang="zh-CN" altLang="en-US" b="1" dirty="0" smtClean="0">
                <a:latin typeface="微软雅黑" panose="020B0503020204020204" pitchFamily="34" charset="-122"/>
                <a:ea typeface="微软雅黑" panose="020B0503020204020204" pitchFamily="34" charset="-122"/>
                <a:sym typeface="+mn-ea"/>
              </a:rPr>
              <a:t>地板线束绝缘性能</a:t>
            </a:r>
            <a:endParaRPr lang="en-US" altLang="zh-CN"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535305" y="2960967"/>
            <a:ext cx="6554335" cy="3654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p:cNvPicPr>
            <a:picLocks noChangeAspect="1"/>
          </p:cNvPicPr>
          <p:nvPr/>
        </p:nvPicPr>
        <p:blipFill>
          <a:blip r:embed="rId4"/>
          <a:stretch>
            <a:fillRect/>
          </a:stretch>
        </p:blipFill>
        <p:spPr>
          <a:xfrm>
            <a:off x="8112000" y="3360063"/>
            <a:ext cx="3240000" cy="3308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椭圆 18"/>
          <p:cNvSpPr/>
          <p:nvPr/>
        </p:nvSpPr>
        <p:spPr>
          <a:xfrm>
            <a:off x="9336000" y="4104060"/>
            <a:ext cx="648000" cy="136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6058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任务实施</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05</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255" y="1034031"/>
            <a:ext cx="543560" cy="426085"/>
          </a:xfrm>
          <a:prstGeom prst="rect">
            <a:avLst/>
          </a:prstGeom>
        </p:spPr>
      </p:pic>
      <p:sp>
        <p:nvSpPr>
          <p:cNvPr id="15" name="矩形 2"/>
          <p:cNvSpPr>
            <a:spLocks noChangeArrowheads="1"/>
          </p:cNvSpPr>
          <p:nvPr/>
        </p:nvSpPr>
        <p:spPr bwMode="auto">
          <a:xfrm>
            <a:off x="535305" y="1542018"/>
            <a:ext cx="3725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2">
              <a:buNone/>
            </a:pPr>
            <a:r>
              <a:rPr lang="en-US" altLang="zh-CN" b="1" dirty="0" smtClean="0">
                <a:latin typeface="微软雅黑" panose="020B0503020204020204" pitchFamily="34" charset="-122"/>
                <a:ea typeface="微软雅黑" panose="020B0503020204020204" pitchFamily="34" charset="-122"/>
                <a:sym typeface="+mn-ea"/>
              </a:rPr>
              <a:t>7</a:t>
            </a:r>
            <a:r>
              <a:rPr lang="en-US" altLang="zh-CN" sz="2000" b="1" dirty="0" smtClean="0">
                <a:latin typeface="微软雅黑" panose="020B0503020204020204" pitchFamily="34" charset="-122"/>
                <a:ea typeface="微软雅黑" panose="020B0503020204020204" pitchFamily="34" charset="-122"/>
                <a:sym typeface="+mn-ea"/>
              </a:rPr>
              <a:t>. </a:t>
            </a:r>
            <a:r>
              <a:rPr lang="zh-CN" altLang="en-US" sz="2000" b="1" dirty="0" smtClean="0">
                <a:latin typeface="微软雅黑" panose="020B0503020204020204" pitchFamily="34" charset="-122"/>
                <a:ea typeface="微软雅黑" panose="020B0503020204020204" pitchFamily="34" charset="-122"/>
                <a:sym typeface="+mn-ea"/>
              </a:rPr>
              <a:t>更换破损的高压线束</a:t>
            </a:r>
            <a:endParaRPr lang="en-US" altLang="zh-CN" b="1" dirty="0">
              <a:latin typeface="微软雅黑" panose="020B0503020204020204" pitchFamily="34" charset="-122"/>
              <a:ea typeface="微软雅黑" panose="020B0503020204020204" pitchFamily="34" charset="-122"/>
            </a:endParaRPr>
          </a:p>
        </p:txBody>
      </p:sp>
      <p:pic>
        <p:nvPicPr>
          <p:cNvPr id="10" name="Picture 40" descr="powercable"/>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4404000" y="2925000"/>
            <a:ext cx="2952000" cy="28498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71842" dir="2700000" algn="ctr" rotWithShape="0">
                    <a:schemeClr val="folHlink"/>
                  </a:outerShdw>
                </a:effectLst>
              </a14:hiddenEffects>
            </a:ext>
          </a:extLst>
        </p:spPr>
      </p:pic>
    </p:spTree>
    <p:extLst>
      <p:ext uri="{BB962C8B-B14F-4D97-AF65-F5344CB8AC3E}">
        <p14:creationId xmlns:p14="http://schemas.microsoft.com/office/powerpoint/2010/main" val="39034369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23405" y="4555400"/>
            <a:ext cx="28797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任务总结</a:t>
            </a:r>
            <a:endParaRPr lang="en-US" altLang="zh-CN" sz="2800" b="1" dirty="0" smtClean="0">
              <a:solidFill>
                <a:srgbClr val="920000"/>
              </a:solidFill>
              <a:latin typeface="Franklin Gothic Book" panose="020B0503020102020204"/>
              <a:ea typeface="微软雅黑" panose="020B0503020204020204" pitchFamily="34" charset="-122"/>
              <a:sym typeface="+mn-ea"/>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06</a:t>
            </a:r>
            <a:endParaRPr lang="en-US" altLang="zh-CN"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255" y="1034031"/>
            <a:ext cx="543560" cy="426085"/>
          </a:xfrm>
          <a:prstGeom prst="rect">
            <a:avLst/>
          </a:prstGeom>
        </p:spPr>
      </p:pic>
    </p:spTree>
    <p:extLst>
      <p:ext uri="{BB962C8B-B14F-4D97-AF65-F5344CB8AC3E}">
        <p14:creationId xmlns:p14="http://schemas.microsoft.com/office/powerpoint/2010/main" val="3202822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5"/>
          <p:cNvGrpSpPr/>
          <p:nvPr/>
        </p:nvGrpSpPr>
        <p:grpSpPr bwMode="auto">
          <a:xfrm>
            <a:off x="4229418" y="4015423"/>
            <a:ext cx="5427662" cy="1590675"/>
            <a:chOff x="6347" y="4235"/>
            <a:chExt cx="8549" cy="2506"/>
          </a:xfrm>
        </p:grpSpPr>
        <p:pic>
          <p:nvPicPr>
            <p:cNvPr id="13" name="图片 17" descr="啊啊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 y="4235"/>
              <a:ext cx="5130" cy="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3"/>
            <p:cNvSpPr txBox="1">
              <a:spLocks noChangeArrowheads="1"/>
            </p:cNvSpPr>
            <p:nvPr/>
          </p:nvSpPr>
          <p:spPr bwMode="auto">
            <a:xfrm>
              <a:off x="7735" y="5585"/>
              <a:ext cx="716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2D65B4"/>
                  </a:solidFill>
                </a:rPr>
                <a:t>http://www.zhttchina.com</a:t>
              </a:r>
            </a:p>
          </p:txBody>
        </p:sp>
        <p:sp>
          <p:nvSpPr>
            <p:cNvPr id="15" name="文本框 14"/>
            <p:cNvSpPr txBox="1"/>
            <p:nvPr/>
          </p:nvSpPr>
          <p:spPr>
            <a:xfrm>
              <a:off x="7735" y="6166"/>
              <a:ext cx="7161" cy="575"/>
            </a:xfrm>
            <a:prstGeom prst="rect">
              <a:avLst/>
            </a:prstGeom>
            <a:noFill/>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r>
                <a:rPr lang="en-US" altLang="zh-CN" noProof="1">
                  <a:solidFill>
                    <a:schemeClr val="accent1">
                      <a:lumMod val="50000"/>
                    </a:schemeClr>
                  </a:solidFill>
                </a:rPr>
                <a:t>TEL</a:t>
              </a:r>
              <a:r>
                <a:rPr lang="zh-CN" altLang="en-US" noProof="1">
                  <a:solidFill>
                    <a:schemeClr val="accent1">
                      <a:lumMod val="50000"/>
                    </a:schemeClr>
                  </a:solidFill>
                </a:rPr>
                <a:t>：</a:t>
              </a:r>
              <a:r>
                <a:rPr lang="en-US" altLang="zh-CN" noProof="1">
                  <a:solidFill>
                    <a:schemeClr val="accent1">
                      <a:lumMod val="50000"/>
                    </a:schemeClr>
                  </a:solidFill>
                </a:rPr>
                <a:t>025-86800950</a:t>
              </a:r>
            </a:p>
          </p:txBody>
        </p:sp>
      </p:grpSp>
      <p:pic>
        <p:nvPicPr>
          <p:cNvPr id="17" name="内容占位符 3"/>
          <p:cNvPicPr>
            <a:picLocks noGrp="1"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9315" y="1068705"/>
            <a:ext cx="2183765" cy="2183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a:spLocks noChangeArrowheads="1"/>
          </p:cNvSpPr>
          <p:nvPr/>
        </p:nvSpPr>
        <p:spPr bwMode="auto">
          <a:xfrm rot="21425700">
            <a:off x="5003800" y="2075815"/>
            <a:ext cx="885190" cy="31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400"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Arial Unicode MS" panose="020B0604020202020204" pitchFamily="34" charset="-122"/>
              </a:rPr>
              <a:t>Thanks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795" y="2091055"/>
            <a:ext cx="12212955" cy="37668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95" y="2091055"/>
            <a:ext cx="1481455" cy="376682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048000" y="2372995"/>
            <a:ext cx="2704465" cy="32023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8"/>
          <p:cNvSpPr/>
          <p:nvPr/>
        </p:nvSpPr>
        <p:spPr>
          <a:xfrm>
            <a:off x="54805" y="3743326"/>
            <a:ext cx="1415764" cy="461663"/>
          </a:xfrm>
          <a:prstGeom prst="rect">
            <a:avLst/>
          </a:prstGeom>
          <a:noFill/>
          <a:ln w="9525">
            <a:noFill/>
            <a:miter/>
          </a:ln>
        </p:spPr>
        <p:txBody>
          <a:bodyPr wrap="none" lIns="91436" tIns="45719" rIns="91436" bIns="45719" anchor="t">
            <a:spAutoFit/>
          </a:bodyPr>
          <a:lstStyle/>
          <a:p>
            <a:pPr lvl="0"/>
            <a:r>
              <a:rPr lang="zh-CN" altLang="en-US" sz="2400" b="1" dirty="0" smtClean="0">
                <a:solidFill>
                  <a:schemeClr val="bg1"/>
                </a:solidFill>
                <a:latin typeface="微软雅黑" panose="020B0503020204020204" pitchFamily="34" charset="-122"/>
                <a:ea typeface="微软雅黑" panose="020B0503020204020204" pitchFamily="34" charset="-122"/>
              </a:rPr>
              <a:t>任务描述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文本框 5124"/>
          <p:cNvSpPr txBox="1"/>
          <p:nvPr/>
        </p:nvSpPr>
        <p:spPr>
          <a:xfrm>
            <a:off x="9096560" y="2470014"/>
            <a:ext cx="2624922" cy="2264849"/>
          </a:xfrm>
          <a:prstGeom prst="rect">
            <a:avLst/>
          </a:prstGeom>
          <a:noFill/>
          <a:ln w="9525">
            <a:noFill/>
            <a:miter/>
          </a:ln>
        </p:spPr>
        <p:txBody>
          <a:bodyPr wrap="square" lIns="91436" tIns="45719" rIns="91436" bIns="45719" anchor="t">
            <a:spAutoFit/>
          </a:bodyPr>
          <a:lstStyle/>
          <a:p>
            <a:pPr>
              <a:lnSpc>
                <a:spcPct val="15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一辆行驶了六万公里的卡罗拉双擎轿车，车主反映混合动力系统故障，混合动力主警告灯点亮，车辆行驶正常。针对此故障，我们应该如何维修呢？</a:t>
            </a:r>
          </a:p>
        </p:txBody>
      </p:sp>
      <p:sp>
        <p:nvSpPr>
          <p:cNvPr id="3085"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新课导入</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02</a:t>
            </a:r>
          </a:p>
        </p:txBody>
      </p:sp>
      <p:pic>
        <p:nvPicPr>
          <p:cNvPr id="20" name="图片 19"/>
          <p:cNvPicPr>
            <a:picLocks noChangeAspect="1"/>
          </p:cNvPicPr>
          <p:nvPr/>
        </p:nvPicPr>
        <p:blipFill>
          <a:blip r:embed="rId2"/>
          <a:stretch>
            <a:fillRect/>
          </a:stretch>
        </p:blipFill>
        <p:spPr>
          <a:xfrm>
            <a:off x="-8255" y="1034031"/>
            <a:ext cx="543560" cy="426085"/>
          </a:xfrm>
          <a:prstGeom prst="rect">
            <a:avLst/>
          </a:prstGeom>
        </p:spPr>
      </p:pic>
      <p:pic>
        <p:nvPicPr>
          <p:cNvPr id="13"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349" y="2770450"/>
            <a:ext cx="7226065" cy="22807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68745" y="1864830"/>
            <a:ext cx="7263527" cy="3046988"/>
          </a:xfrm>
          <a:prstGeom prst="rect">
            <a:avLst/>
          </a:prstGeom>
          <a:noFill/>
        </p:spPr>
        <p:txBody>
          <a:bodyPr wrap="none">
            <a:spAutoFit/>
          </a:bodyPr>
          <a:lstStyle/>
          <a:p>
            <a:pPr>
              <a:defRPr/>
            </a:pPr>
            <a:r>
              <a:rPr lang="zh-CN" altLang="en-US" sz="2400" dirty="0" smtClean="0">
                <a:latin typeface="微软雅黑" panose="020B0503020204020204" pitchFamily="34" charset="-122"/>
                <a:ea typeface="微软雅黑" panose="020B0503020204020204" pitchFamily="34" charset="-122"/>
              </a:rPr>
              <a:t>根据混合动力轿车</a:t>
            </a:r>
            <a:r>
              <a:rPr lang="zh-CN" altLang="en-US" sz="2400" dirty="0">
                <a:latin typeface="微软雅黑" panose="020B0503020204020204" pitchFamily="34" charset="-122"/>
                <a:ea typeface="微软雅黑" panose="020B0503020204020204" pitchFamily="34" charset="-122"/>
              </a:rPr>
              <a:t>，收集</a:t>
            </a:r>
            <a:r>
              <a:rPr lang="zh-CN" altLang="en-US" sz="2400" dirty="0" smtClean="0">
                <a:latin typeface="微软雅黑" panose="020B0503020204020204" pitchFamily="34" charset="-122"/>
                <a:ea typeface="微软雅黑" panose="020B0503020204020204" pitchFamily="34" charset="-122"/>
              </a:rPr>
              <a:t>有关高压电气系统的信息：</a:t>
            </a:r>
            <a:endParaRPr lang="en-US" altLang="zh-CN" sz="2400" dirty="0">
              <a:latin typeface="微软雅黑" panose="020B0503020204020204" pitchFamily="34" charset="-122"/>
              <a:ea typeface="微软雅黑" panose="020B0503020204020204" pitchFamily="34" charset="-122"/>
            </a:endParaRPr>
          </a:p>
          <a:p>
            <a:pPr>
              <a:defRPr/>
            </a:pP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车辆如何升压</a:t>
            </a:r>
            <a:r>
              <a:rPr lang="en-US" altLang="zh-CN" sz="2400" dirty="0" smtClean="0">
                <a:latin typeface="微软雅黑" panose="020B0503020204020204" pitchFamily="34" charset="-122"/>
                <a:ea typeface="微软雅黑" panose="020B0503020204020204" pitchFamily="34" charset="-122"/>
              </a:rPr>
              <a:t>?</a:t>
            </a:r>
          </a:p>
          <a:p>
            <a:pPr marL="342900" indent="-342900">
              <a:lnSpc>
                <a:spcPct val="150000"/>
              </a:lnSpc>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电机如何运转</a:t>
            </a:r>
            <a:r>
              <a:rPr lang="en-US" altLang="zh-CN" sz="2400" dirty="0" smtClean="0">
                <a:latin typeface="微软雅黑" panose="020B0503020204020204" pitchFamily="34" charset="-122"/>
                <a:ea typeface="微软雅黑" panose="020B0503020204020204" pitchFamily="34" charset="-122"/>
              </a:rPr>
              <a:t>?</a:t>
            </a:r>
          </a:p>
          <a:p>
            <a:pPr marL="342900" indent="-342900">
              <a:lnSpc>
                <a:spcPct val="150000"/>
              </a:lnSpc>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车辆高压保护系统如何运作</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5"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6000" y="4005000"/>
            <a:ext cx="2872042" cy="235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3" descr="般若黑洞 3D小人15.jpg"/>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000" y="1748155"/>
            <a:ext cx="624840" cy="8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20" name="图片 19"/>
          <p:cNvPicPr>
            <a:picLocks noChangeAspect="1"/>
          </p:cNvPicPr>
          <p:nvPr/>
        </p:nvPicPr>
        <p:blipFill>
          <a:blip r:embed="rId4"/>
          <a:stretch>
            <a:fillRect/>
          </a:stretch>
        </p:blipFill>
        <p:spPr>
          <a:xfrm>
            <a:off x="-8255" y="1034031"/>
            <a:ext cx="543560" cy="426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L 形 4"/>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L 形 5"/>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3" name="椭圆 12"/>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14" name="图片 13"/>
          <p:cNvPicPr>
            <a:picLocks noChangeAspect="1"/>
          </p:cNvPicPr>
          <p:nvPr/>
        </p:nvPicPr>
        <p:blipFill>
          <a:blip r:embed="rId2"/>
          <a:stretch>
            <a:fillRect/>
          </a:stretch>
        </p:blipFill>
        <p:spPr>
          <a:xfrm>
            <a:off x="-8255" y="1034031"/>
            <a:ext cx="543560" cy="426085"/>
          </a:xfrm>
          <a:prstGeom prst="rect">
            <a:avLst/>
          </a:prstGeom>
        </p:spPr>
      </p:pic>
      <p:sp>
        <p:nvSpPr>
          <p:cNvPr id="2" name="文本框 1"/>
          <p:cNvSpPr txBox="1"/>
          <p:nvPr/>
        </p:nvSpPr>
        <p:spPr>
          <a:xfrm>
            <a:off x="1989418" y="1696709"/>
            <a:ext cx="2646878"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高压电能管理系统</a:t>
            </a:r>
            <a:endParaRPr lang="zh-CN" altLang="en-US" sz="2400" dirty="0">
              <a:latin typeface="微软雅黑" panose="020B0503020204020204" pitchFamily="34" charset="-122"/>
              <a:ea typeface="微软雅黑" panose="020B0503020204020204" pitchFamily="34" charset="-122"/>
            </a:endParaRPr>
          </a:p>
        </p:txBody>
      </p:sp>
      <p:sp>
        <p:nvSpPr>
          <p:cNvPr id="43" name="内容占位符 2"/>
          <p:cNvSpPr>
            <a:spLocks noGrp="1"/>
          </p:cNvSpPr>
          <p:nvPr>
            <p:ph idx="1"/>
          </p:nvPr>
        </p:nvSpPr>
        <p:spPr bwMode="auto">
          <a:xfrm>
            <a:off x="2136000" y="2925000"/>
            <a:ext cx="8489950" cy="1108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eaLnBrk="1" hangingPunct="1">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传输电能</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变压调频</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检测用电设备的工作状态</a:t>
            </a:r>
            <a:endParaRPr lang="en-US" altLang="zh-CN" sz="2000" dirty="0" smtClean="0">
              <a:latin typeface="微软雅黑" panose="020B0503020204020204" pitchFamily="34" charset="-122"/>
              <a:ea typeface="微软雅黑" panose="020B0503020204020204" pitchFamily="34" charset="-122"/>
            </a:endParaRPr>
          </a:p>
        </p:txBody>
      </p:sp>
      <p:sp>
        <p:nvSpPr>
          <p:cNvPr id="44" name="文本框 4"/>
          <p:cNvSpPr txBox="1">
            <a:spLocks noChangeArrowheads="1"/>
          </p:cNvSpPr>
          <p:nvPr/>
        </p:nvSpPr>
        <p:spPr bwMode="auto">
          <a:xfrm>
            <a:off x="1989418" y="2377906"/>
            <a:ext cx="505779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zh-CN" altLang="en-US" sz="2000" b="1" dirty="0">
                <a:latin typeface="微软雅黑" panose="020B0503020204020204" pitchFamily="34" charset="-122"/>
                <a:ea typeface="微软雅黑" panose="020B0503020204020204" pitchFamily="34" charset="-122"/>
              </a:rPr>
              <a:t>功用：</a:t>
            </a:r>
            <a:r>
              <a:rPr lang="zh-CN" altLang="en-US" sz="2000" dirty="0">
                <a:latin typeface="微软雅黑" panose="020B0503020204020204" pitchFamily="34" charset="-122"/>
                <a:ea typeface="微软雅黑" panose="020B0503020204020204" pitchFamily="34" charset="-122"/>
              </a:rPr>
              <a:t>连接高压电源与高压用电设备的桥梁</a:t>
            </a:r>
          </a:p>
          <a:p>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L 形 4"/>
          <p:cNvSpPr/>
          <p:nvPr/>
        </p:nvSpPr>
        <p:spPr>
          <a:xfrm rot="13500000">
            <a:off x="1376250"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L 形 5"/>
          <p:cNvSpPr/>
          <p:nvPr/>
        </p:nvSpPr>
        <p:spPr>
          <a:xfrm rot="13500000">
            <a:off x="1599135" y="1808743"/>
            <a:ext cx="167640" cy="160655"/>
          </a:xfrm>
          <a:prstGeom prst="corner">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13" name="椭圆 12"/>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14" name="图片 13"/>
          <p:cNvPicPr>
            <a:picLocks noChangeAspect="1"/>
          </p:cNvPicPr>
          <p:nvPr/>
        </p:nvPicPr>
        <p:blipFill>
          <a:blip r:embed="rId2"/>
          <a:stretch>
            <a:fillRect/>
          </a:stretch>
        </p:blipFill>
        <p:spPr>
          <a:xfrm>
            <a:off x="-8255" y="1034031"/>
            <a:ext cx="543560" cy="426085"/>
          </a:xfrm>
          <a:prstGeom prst="rect">
            <a:avLst/>
          </a:prstGeom>
        </p:spPr>
      </p:pic>
      <p:sp>
        <p:nvSpPr>
          <p:cNvPr id="2" name="文本框 1"/>
          <p:cNvSpPr txBox="1"/>
          <p:nvPr/>
        </p:nvSpPr>
        <p:spPr>
          <a:xfrm>
            <a:off x="1989418" y="1696709"/>
            <a:ext cx="80021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概要</a:t>
            </a:r>
            <a:endParaRPr lang="zh-CN" altLang="en-US" sz="2400" dirty="0">
              <a:latin typeface="微软雅黑" panose="020B0503020204020204" pitchFamily="34" charset="-122"/>
              <a:ea typeface="微软雅黑" panose="020B0503020204020204" pitchFamily="34" charset="-122"/>
            </a:endParaRPr>
          </a:p>
        </p:txBody>
      </p:sp>
      <p:pic>
        <p:nvPicPr>
          <p:cNvPr id="2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2800" y="2105800"/>
            <a:ext cx="5553075"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56"/>
          <p:cNvSpPr>
            <a:spLocks noChangeArrowheads="1"/>
          </p:cNvSpPr>
          <p:nvPr/>
        </p:nvSpPr>
        <p:spPr bwMode="invGray">
          <a:xfrm>
            <a:off x="4741488" y="3242450"/>
            <a:ext cx="1498600" cy="693738"/>
          </a:xfrm>
          <a:prstGeom prst="rect">
            <a:avLst/>
          </a:prstGeom>
          <a:noFill/>
          <a:ln w="38100">
            <a:solidFill>
              <a:srgbClr val="FF0000"/>
            </a:solidFill>
            <a:prstDash val="sysDot"/>
            <a:miter lim="800000"/>
            <a:headEnd/>
            <a:tailEnd/>
          </a:ln>
          <a:effectLst/>
          <a:extLst>
            <a:ext uri="{909E8E84-426E-40DD-AFC4-6F175D3DCCD1}">
              <a14:hiddenFill xmlns:a14="http://schemas.microsoft.com/office/drawing/2010/main">
                <a:solidFill>
                  <a:srgbClr val="000066">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sp>
        <p:nvSpPr>
          <p:cNvPr id="22" name="Rectangle 59"/>
          <p:cNvSpPr>
            <a:spLocks noChangeArrowheads="1"/>
          </p:cNvSpPr>
          <p:nvPr/>
        </p:nvSpPr>
        <p:spPr bwMode="auto">
          <a:xfrm>
            <a:off x="2032770" y="5460256"/>
            <a:ext cx="13042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zh-CN" altLang="en-US" dirty="0">
                <a:latin typeface="微软雅黑" panose="020B0503020204020204" pitchFamily="34" charset="-122"/>
                <a:ea typeface="微软雅黑" panose="020B0503020204020204" pitchFamily="34" charset="-122"/>
              </a:rPr>
              <a:t>带转换器</a:t>
            </a:r>
            <a:r>
              <a:rPr lang="zh-CN" altLang="en-US" dirty="0" smtClean="0">
                <a:latin typeface="微软雅黑" panose="020B0503020204020204" pitchFamily="34" charset="-122"/>
                <a:ea typeface="微软雅黑" panose="020B0503020204020204" pitchFamily="34" charset="-122"/>
              </a:rPr>
              <a:t>的</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逆变器</a:t>
            </a:r>
            <a:r>
              <a:rPr lang="zh-CN" altLang="en-US" dirty="0">
                <a:latin typeface="微软雅黑" panose="020B0503020204020204" pitchFamily="34" charset="-122"/>
                <a:ea typeface="微软雅黑" panose="020B0503020204020204" pitchFamily="34" charset="-122"/>
              </a:rPr>
              <a:t>总成</a:t>
            </a:r>
          </a:p>
        </p:txBody>
      </p:sp>
      <p:sp>
        <p:nvSpPr>
          <p:cNvPr id="23" name="AutoShape 61"/>
          <p:cNvSpPr>
            <a:spLocks noChangeArrowheads="1"/>
          </p:cNvSpPr>
          <p:nvPr/>
        </p:nvSpPr>
        <p:spPr bwMode="auto">
          <a:xfrm>
            <a:off x="8114925" y="3739338"/>
            <a:ext cx="762000" cy="2743200"/>
          </a:xfrm>
          <a:prstGeom prst="wedgeRectCallout">
            <a:avLst>
              <a:gd name="adj1" fmla="val -404639"/>
              <a:gd name="adj2" fmla="val 29190"/>
            </a:avLst>
          </a:prstGeom>
          <a:solidFill>
            <a:srgbClr val="DDDDDD"/>
          </a:solidFill>
          <a:ln>
            <a:noFill/>
          </a:ln>
          <a:effectLst/>
          <a:extLs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sp>
        <p:nvSpPr>
          <p:cNvPr id="24" name="AutoShape 62"/>
          <p:cNvSpPr>
            <a:spLocks noChangeArrowheads="1"/>
          </p:cNvSpPr>
          <p:nvPr/>
        </p:nvSpPr>
        <p:spPr bwMode="auto">
          <a:xfrm>
            <a:off x="8029200" y="2609038"/>
            <a:ext cx="4114800" cy="4064000"/>
          </a:xfrm>
          <a:prstGeom prst="roundRect">
            <a:avLst>
              <a:gd name="adj" fmla="val 5440"/>
            </a:avLst>
          </a:prstGeom>
          <a:gradFill rotWithShape="0">
            <a:gsLst>
              <a:gs pos="0">
                <a:srgbClr val="FFFFFF"/>
              </a:gs>
              <a:gs pos="100000">
                <a:srgbClr val="DDDDDD"/>
              </a:gs>
            </a:gsLst>
            <a:path path="shape">
              <a:fillToRect l="50000" t="50000" r="50000" b="50000"/>
            </a:path>
          </a:gradFill>
          <a:ln>
            <a:noFill/>
          </a:ln>
          <a:effectLst/>
          <a:extLst>
            <a:ext uri="{91240B29-F687-4F45-9708-019B960494DF}">
              <a14:hiddenLine xmlns:a14="http://schemas.microsoft.com/office/drawing/2010/main" w="28575">
                <a:solidFill>
                  <a:schemeClr val="bg1"/>
                </a:solidFill>
                <a:round/>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endParaRPr lang="zh-CN" altLang="en-US"/>
          </a:p>
        </p:txBody>
      </p:sp>
      <p:sp>
        <p:nvSpPr>
          <p:cNvPr id="25" name="Text Box 63"/>
          <p:cNvSpPr txBox="1">
            <a:spLocks noChangeArrowheads="1"/>
          </p:cNvSpPr>
          <p:nvPr/>
        </p:nvSpPr>
        <p:spPr bwMode="auto">
          <a:xfrm>
            <a:off x="8257800" y="4734700"/>
            <a:ext cx="3657600" cy="669925"/>
          </a:xfrm>
          <a:prstGeom prst="rect">
            <a:avLst/>
          </a:prstGeom>
          <a:solidFill>
            <a:srgbClr val="99FFCC"/>
          </a:solidFill>
          <a:ln w="28575">
            <a:solidFill>
              <a:srgbClr val="000000"/>
            </a:solidFill>
            <a:miter lim="800000"/>
            <a:headEnd/>
            <a:tailEnd/>
          </a:ln>
          <a:effectLst>
            <a:outerShdw dist="53882" dir="2700000" algn="ctr" rotWithShape="0">
              <a:srgbClr val="808080"/>
            </a:outerShdw>
          </a:effec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zh-CN" altLang="en-US" sz="1800" b="1" dirty="0">
                <a:solidFill>
                  <a:srgbClr val="000000"/>
                </a:solidFill>
              </a:rPr>
              <a:t>增压转换器</a:t>
            </a:r>
          </a:p>
          <a:p>
            <a:r>
              <a:rPr lang="en-US" altLang="zh-CN" sz="1800" dirty="0">
                <a:solidFill>
                  <a:srgbClr val="000000"/>
                </a:solidFill>
              </a:rPr>
              <a:t>DC 201.6V </a:t>
            </a:r>
            <a:r>
              <a:rPr lang="en-US" altLang="zh-CN" sz="1800" dirty="0">
                <a:solidFill>
                  <a:srgbClr val="000000"/>
                </a:solidFill>
                <a:sym typeface="Symbol" panose="05050102010706020507" pitchFamily="18" charset="2"/>
              </a:rPr>
              <a:t></a:t>
            </a:r>
            <a:r>
              <a:rPr lang="en-US" altLang="zh-CN" sz="1800" dirty="0">
                <a:solidFill>
                  <a:srgbClr val="000000"/>
                </a:solidFill>
              </a:rPr>
              <a:t> Max. DC 650V</a:t>
            </a:r>
          </a:p>
        </p:txBody>
      </p:sp>
      <p:sp>
        <p:nvSpPr>
          <p:cNvPr id="26" name="Text Box 64"/>
          <p:cNvSpPr txBox="1">
            <a:spLocks noChangeArrowheads="1"/>
          </p:cNvSpPr>
          <p:nvPr/>
        </p:nvSpPr>
        <p:spPr bwMode="auto">
          <a:xfrm>
            <a:off x="8257800" y="3775850"/>
            <a:ext cx="3657600" cy="669925"/>
          </a:xfrm>
          <a:prstGeom prst="rect">
            <a:avLst/>
          </a:prstGeom>
          <a:solidFill>
            <a:srgbClr val="99FFCC"/>
          </a:solidFill>
          <a:ln w="28575">
            <a:solidFill>
              <a:srgbClr val="000000"/>
            </a:solidFill>
            <a:miter lim="800000"/>
            <a:headEnd/>
            <a:tailEnd/>
          </a:ln>
          <a:effectLst>
            <a:outerShdw dist="53882" dir="2700000" algn="ctr" rotWithShape="0">
              <a:srgbClr val="808080"/>
            </a:outerShdw>
          </a:effec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zh-CN" altLang="en-US" sz="1800" b="1" dirty="0">
                <a:solidFill>
                  <a:srgbClr val="000000"/>
                </a:solidFill>
              </a:rPr>
              <a:t>变频器</a:t>
            </a:r>
          </a:p>
          <a:p>
            <a:r>
              <a:rPr lang="en-US" altLang="zh-CN" sz="1800" dirty="0">
                <a:solidFill>
                  <a:srgbClr val="000000"/>
                </a:solidFill>
              </a:rPr>
              <a:t>AC </a:t>
            </a:r>
            <a:r>
              <a:rPr lang="en-US" altLang="zh-CN" sz="1800" dirty="0">
                <a:solidFill>
                  <a:srgbClr val="000000"/>
                </a:solidFill>
                <a:sym typeface="Symbol" panose="05050102010706020507" pitchFamily="18" charset="2"/>
              </a:rPr>
              <a:t></a:t>
            </a:r>
            <a:r>
              <a:rPr lang="en-US" altLang="zh-CN" sz="1800" dirty="0">
                <a:solidFill>
                  <a:srgbClr val="000000"/>
                </a:solidFill>
              </a:rPr>
              <a:t> DC</a:t>
            </a:r>
          </a:p>
        </p:txBody>
      </p:sp>
      <p:sp>
        <p:nvSpPr>
          <p:cNvPr id="27" name="Text Box 65"/>
          <p:cNvSpPr txBox="1">
            <a:spLocks noChangeArrowheads="1"/>
          </p:cNvSpPr>
          <p:nvPr/>
        </p:nvSpPr>
        <p:spPr bwMode="auto">
          <a:xfrm>
            <a:off x="8257800" y="5725300"/>
            <a:ext cx="3675063" cy="669925"/>
          </a:xfrm>
          <a:prstGeom prst="rect">
            <a:avLst/>
          </a:prstGeom>
          <a:solidFill>
            <a:srgbClr val="99FFCC"/>
          </a:solidFill>
          <a:ln w="28575">
            <a:solidFill>
              <a:srgbClr val="000000"/>
            </a:solidFill>
            <a:miter lim="800000"/>
            <a:headEnd/>
            <a:tailEnd/>
          </a:ln>
          <a:effectLst>
            <a:outerShdw dist="53882" dir="2700000" algn="ctr" rotWithShape="0">
              <a:srgbClr val="808080"/>
            </a:outerShdw>
          </a:effec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800" b="1">
                <a:solidFill>
                  <a:srgbClr val="000000"/>
                </a:solidFill>
              </a:rPr>
              <a:t>DC/DC </a:t>
            </a:r>
            <a:r>
              <a:rPr lang="zh-CN" altLang="en-US" sz="1800" b="1">
                <a:solidFill>
                  <a:srgbClr val="000000"/>
                </a:solidFill>
              </a:rPr>
              <a:t>转换器</a:t>
            </a:r>
          </a:p>
          <a:p>
            <a:r>
              <a:rPr lang="en-US" altLang="zh-CN" sz="1800">
                <a:solidFill>
                  <a:srgbClr val="000000"/>
                </a:solidFill>
              </a:rPr>
              <a:t>DC 201.6V </a:t>
            </a:r>
            <a:r>
              <a:rPr lang="en-US" altLang="zh-CN" sz="1800">
                <a:solidFill>
                  <a:srgbClr val="000000"/>
                </a:solidFill>
                <a:sym typeface="Symbol" panose="05050102010706020507" pitchFamily="18" charset="2"/>
              </a:rPr>
              <a:t></a:t>
            </a:r>
            <a:r>
              <a:rPr lang="en-US" altLang="zh-CN" sz="1800">
                <a:solidFill>
                  <a:srgbClr val="000000"/>
                </a:solidFill>
              </a:rPr>
              <a:t> DC 14V</a:t>
            </a:r>
          </a:p>
        </p:txBody>
      </p:sp>
      <p:sp>
        <p:nvSpPr>
          <p:cNvPr id="28" name="Text Box 66"/>
          <p:cNvSpPr txBox="1">
            <a:spLocks noChangeArrowheads="1"/>
          </p:cNvSpPr>
          <p:nvPr/>
        </p:nvSpPr>
        <p:spPr bwMode="auto">
          <a:xfrm>
            <a:off x="8257800" y="2829700"/>
            <a:ext cx="3657600" cy="669925"/>
          </a:xfrm>
          <a:prstGeom prst="rect">
            <a:avLst/>
          </a:prstGeom>
          <a:solidFill>
            <a:srgbClr val="99FFCC"/>
          </a:solidFill>
          <a:ln w="28575">
            <a:solidFill>
              <a:srgbClr val="000000"/>
            </a:solidFill>
            <a:miter lim="800000"/>
            <a:headEnd/>
            <a:tailEnd/>
          </a:ln>
          <a:effectLst>
            <a:outerShdw dist="53882" dir="2700000" algn="ctr" rotWithShape="0">
              <a:srgbClr val="808080"/>
            </a:outerShdw>
          </a:effectLst>
        </p:spPr>
        <p:txBody>
          <a:bodyP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r>
              <a:rPr lang="en-US" altLang="zh-CN" sz="1800" b="1">
                <a:solidFill>
                  <a:srgbClr val="000000"/>
                </a:solidFill>
              </a:rPr>
              <a:t>MG ECU</a:t>
            </a:r>
          </a:p>
          <a:p>
            <a:r>
              <a:rPr lang="zh-CN" altLang="en-US" sz="1800" b="1">
                <a:solidFill>
                  <a:srgbClr val="000000"/>
                </a:solidFill>
              </a:rPr>
              <a:t>控制变频器组件</a:t>
            </a:r>
          </a:p>
        </p:txBody>
      </p:sp>
      <p:sp>
        <p:nvSpPr>
          <p:cNvPr id="29" name="Freeform 68"/>
          <p:cNvSpPr>
            <a:spLocks/>
          </p:cNvSpPr>
          <p:nvPr/>
        </p:nvSpPr>
        <p:spPr bwMode="auto">
          <a:xfrm rot="900000">
            <a:off x="5011363" y="4228288"/>
            <a:ext cx="314325" cy="339725"/>
          </a:xfrm>
          <a:custGeom>
            <a:avLst/>
            <a:gdLst>
              <a:gd name="T0" fmla="*/ 2147483646 w 576"/>
              <a:gd name="T1" fmla="*/ 0 h 1747"/>
              <a:gd name="T2" fmla="*/ 2147483646 w 576"/>
              <a:gd name="T3" fmla="*/ 2147483646 h 1747"/>
              <a:gd name="T4" fmla="*/ 0 w 576"/>
              <a:gd name="T5" fmla="*/ 2147483646 h 1747"/>
              <a:gd name="T6" fmla="*/ 2147483646 w 576"/>
              <a:gd name="T7" fmla="*/ 2147483646 h 1747"/>
              <a:gd name="T8" fmla="*/ 2147483646 w 576"/>
              <a:gd name="T9" fmla="*/ 2147483646 h 1747"/>
              <a:gd name="T10" fmla="*/ 2147483646 w 576"/>
              <a:gd name="T11" fmla="*/ 2147483646 h 1747"/>
              <a:gd name="T12" fmla="*/ 2147483646 w 576"/>
              <a:gd name="T13" fmla="*/ 0 h 17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 h="1747">
                <a:moveTo>
                  <a:pt x="374" y="0"/>
                </a:moveTo>
                <a:lnTo>
                  <a:pt x="192" y="1192"/>
                </a:lnTo>
                <a:lnTo>
                  <a:pt x="0" y="1054"/>
                </a:lnTo>
                <a:lnTo>
                  <a:pt x="278" y="1747"/>
                </a:lnTo>
                <a:lnTo>
                  <a:pt x="576" y="1054"/>
                </a:lnTo>
                <a:lnTo>
                  <a:pt x="384" y="1192"/>
                </a:lnTo>
                <a:lnTo>
                  <a:pt x="374" y="0"/>
                </a:lnTo>
                <a:close/>
              </a:path>
            </a:pathLst>
          </a:custGeom>
          <a:solidFill>
            <a:srgbClr val="FF0000"/>
          </a:solidFill>
          <a:ln w="12700"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30" name="图片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545" y="4601351"/>
            <a:ext cx="2760662"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357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5" name="矩形 4"/>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10" name="图片 9"/>
          <p:cNvPicPr>
            <a:picLocks noChangeAspect="1"/>
          </p:cNvPicPr>
          <p:nvPr/>
        </p:nvPicPr>
        <p:blipFill>
          <a:blip r:embed="rId2"/>
          <a:stretch>
            <a:fillRect/>
          </a:stretch>
        </p:blipFill>
        <p:spPr>
          <a:xfrm>
            <a:off x="-8255" y="1034031"/>
            <a:ext cx="543560" cy="426085"/>
          </a:xfrm>
          <a:prstGeom prst="rect">
            <a:avLst/>
          </a:prstGeom>
        </p:spPr>
      </p:pic>
      <p:sp>
        <p:nvSpPr>
          <p:cNvPr id="19" name="Rectangle 2" descr="Newsprint"/>
          <p:cNvSpPr>
            <a:spLocks noChangeArrowheads="1"/>
          </p:cNvSpPr>
          <p:nvPr/>
        </p:nvSpPr>
        <p:spPr bwMode="auto">
          <a:xfrm>
            <a:off x="2640000" y="1845000"/>
            <a:ext cx="8382000" cy="4724400"/>
          </a:xfrm>
          <a:prstGeom prst="rect">
            <a:avLst/>
          </a:prstGeom>
          <a:blipFill dpi="0" rotWithShape="0">
            <a:blip r:embed="rId3"/>
            <a:srcRect/>
            <a:tile tx="0" ty="0" sx="100000" sy="100000" flip="none" algn="tl"/>
          </a:blipFill>
          <a:ln>
            <a:noFill/>
          </a:ln>
          <a:effectLst>
            <a:outerShdw dist="7184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endParaRPr lang="en-US" altLang="en-US"/>
          </a:p>
        </p:txBody>
      </p:sp>
      <p:pic>
        <p:nvPicPr>
          <p:cNvPr id="20" name="Picture 104" descr="P410 Cut-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4200" y="2607000"/>
            <a:ext cx="140176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78"/>
          <p:cNvSpPr>
            <a:spLocks noChangeArrowheads="1"/>
          </p:cNvSpPr>
          <p:nvPr/>
        </p:nvSpPr>
        <p:spPr bwMode="auto">
          <a:xfrm>
            <a:off x="4552937" y="2683200"/>
            <a:ext cx="4953000" cy="2190750"/>
          </a:xfrm>
          <a:prstGeom prst="rect">
            <a:avLst/>
          </a:prstGeom>
          <a:gradFill rotWithShape="0">
            <a:gsLst>
              <a:gs pos="0">
                <a:srgbClr val="D5D5D5"/>
              </a:gs>
              <a:gs pos="100000">
                <a:srgbClr val="F8F8F8"/>
              </a:gs>
            </a:gsLst>
            <a:lin ang="2700000" scaled="1"/>
          </a:gradFill>
          <a:ln w="38100">
            <a:solidFill>
              <a:srgbClr val="969696"/>
            </a:solidFill>
            <a:miter lim="800000"/>
            <a:headEnd/>
            <a:tailEnd/>
          </a:ln>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endParaRPr lang="en-US" altLang="en-US"/>
          </a:p>
        </p:txBody>
      </p:sp>
      <p:sp>
        <p:nvSpPr>
          <p:cNvPr id="22" name="Line 88"/>
          <p:cNvSpPr>
            <a:spLocks noChangeShapeType="1"/>
          </p:cNvSpPr>
          <p:nvPr/>
        </p:nvSpPr>
        <p:spPr bwMode="auto">
          <a:xfrm rot="5400000" flipV="1">
            <a:off x="8075600" y="2592713"/>
            <a:ext cx="0" cy="1168400"/>
          </a:xfrm>
          <a:prstGeom prst="line">
            <a:avLst/>
          </a:prstGeom>
          <a:noFill/>
          <a:ln w="63500">
            <a:solidFill>
              <a:srgbClr val="FF99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3" name="Rectangle 74"/>
          <p:cNvSpPr>
            <a:spLocks noChangeArrowheads="1"/>
          </p:cNvSpPr>
          <p:nvPr/>
        </p:nvSpPr>
        <p:spPr bwMode="auto">
          <a:xfrm>
            <a:off x="8134337" y="2911800"/>
            <a:ext cx="1235075" cy="1295400"/>
          </a:xfrm>
          <a:prstGeom prst="rect">
            <a:avLst/>
          </a:prstGeom>
          <a:solidFill>
            <a:srgbClr val="DDDDDD"/>
          </a:solidFill>
          <a:ln w="28575">
            <a:solidFill>
              <a:srgbClr val="000000"/>
            </a:solidFill>
            <a:miter lim="800000"/>
            <a:headEnd/>
            <a:tailEnd/>
          </a:ln>
        </p:spPr>
        <p:txBody>
          <a:bodyPr lIns="36000" tIns="36000" rIns="36000" bIns="36000"/>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r>
              <a:rPr lang="zh-CN" altLang="en-US" sz="1400">
                <a:solidFill>
                  <a:srgbClr val="000000"/>
                </a:solidFill>
                <a:latin typeface="华文细黑" panose="02010600040101010101" pitchFamily="2" charset="-122"/>
                <a:ea typeface="华文细黑" panose="02010600040101010101" pitchFamily="2" charset="-122"/>
              </a:rPr>
              <a:t>变频器</a:t>
            </a:r>
            <a:br>
              <a:rPr lang="zh-CN" altLang="en-US" sz="1400">
                <a:solidFill>
                  <a:srgbClr val="000000"/>
                </a:solidFill>
                <a:latin typeface="华文细黑" panose="02010600040101010101" pitchFamily="2" charset="-122"/>
                <a:ea typeface="华文细黑" panose="02010600040101010101" pitchFamily="2" charset="-122"/>
              </a:rPr>
            </a:br>
            <a:r>
              <a:rPr lang="en-US" altLang="zh-CN" sz="1400">
                <a:solidFill>
                  <a:srgbClr val="000000"/>
                </a:solidFill>
                <a:latin typeface="华文细黑" panose="02010600040101010101" pitchFamily="2" charset="-122"/>
                <a:ea typeface="华文细黑" panose="02010600040101010101" pitchFamily="2" charset="-122"/>
              </a:rPr>
              <a:t>(</a:t>
            </a:r>
            <a:r>
              <a:rPr lang="zh-CN" altLang="en-US" sz="1400">
                <a:solidFill>
                  <a:srgbClr val="000000"/>
                </a:solidFill>
                <a:latin typeface="华文细黑" panose="02010600040101010101" pitchFamily="2" charset="-122"/>
                <a:ea typeface="华文细黑" panose="02010600040101010101" pitchFamily="2" charset="-122"/>
              </a:rPr>
              <a:t>直流</a:t>
            </a:r>
            <a:r>
              <a:rPr lang="zh-CN" altLang="en-US" sz="1400">
                <a:solidFill>
                  <a:srgbClr val="000000"/>
                </a:solidFill>
                <a:latin typeface="华文细黑" panose="02010600040101010101" pitchFamily="2" charset="-122"/>
                <a:ea typeface="华文细黑" panose="02010600040101010101" pitchFamily="2" charset="-122"/>
                <a:sym typeface="Symbol" panose="05050102010706020507" pitchFamily="18" charset="2"/>
              </a:rPr>
              <a:t></a:t>
            </a:r>
            <a:r>
              <a:rPr lang="zh-CN" altLang="en-US" sz="1400">
                <a:solidFill>
                  <a:srgbClr val="000000"/>
                </a:solidFill>
                <a:latin typeface="华文细黑" panose="02010600040101010101" pitchFamily="2" charset="-122"/>
                <a:ea typeface="华文细黑" panose="02010600040101010101" pitchFamily="2" charset="-122"/>
              </a:rPr>
              <a:t>交流</a:t>
            </a:r>
            <a:r>
              <a:rPr lang="en-US" altLang="zh-CN" sz="1400">
                <a:solidFill>
                  <a:srgbClr val="000000"/>
                </a:solidFill>
                <a:latin typeface="华文细黑" panose="02010600040101010101" pitchFamily="2" charset="-122"/>
                <a:ea typeface="华文细黑" panose="02010600040101010101" pitchFamily="2" charset="-122"/>
              </a:rPr>
              <a:t>)</a:t>
            </a:r>
          </a:p>
        </p:txBody>
      </p:sp>
      <p:sp>
        <p:nvSpPr>
          <p:cNvPr id="24" name="Text Box 45"/>
          <p:cNvSpPr txBox="1">
            <a:spLocks noChangeArrowheads="1"/>
          </p:cNvSpPr>
          <p:nvPr/>
        </p:nvSpPr>
        <p:spPr bwMode="auto">
          <a:xfrm>
            <a:off x="4748200" y="2353000"/>
            <a:ext cx="4419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spcBef>
                <a:spcPct val="50000"/>
              </a:spcBef>
            </a:pPr>
            <a:r>
              <a:rPr lang="zh-CN" altLang="en-US">
                <a:solidFill>
                  <a:srgbClr val="000000"/>
                </a:solidFill>
                <a:latin typeface="华文细黑" panose="02010600040101010101" pitchFamily="2" charset="-122"/>
                <a:ea typeface="华文细黑" panose="02010600040101010101" pitchFamily="2" charset="-122"/>
              </a:rPr>
              <a:t>变频器总成</a:t>
            </a:r>
          </a:p>
        </p:txBody>
      </p:sp>
      <p:sp>
        <p:nvSpPr>
          <p:cNvPr id="25" name="Rectangle 47"/>
          <p:cNvSpPr>
            <a:spLocks noChangeArrowheads="1"/>
          </p:cNvSpPr>
          <p:nvPr/>
        </p:nvSpPr>
        <p:spPr bwMode="auto">
          <a:xfrm>
            <a:off x="2833675" y="2759400"/>
            <a:ext cx="1200150" cy="1238250"/>
          </a:xfrm>
          <a:prstGeom prst="rect">
            <a:avLst/>
          </a:prstGeom>
          <a:solidFill>
            <a:srgbClr val="66FF66"/>
          </a:solidFill>
          <a:ln w="28575">
            <a:solidFill>
              <a:srgbClr val="000000"/>
            </a:solidFill>
            <a:miter lim="800000"/>
            <a:headEnd/>
            <a:tailEnd/>
          </a:ln>
        </p:spPr>
        <p:txBody>
          <a:bodyPr lIns="0" tIns="36000" rIns="0" bIns="36000"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endParaRPr lang="zh-CN" altLang="en-US" sz="1100">
              <a:solidFill>
                <a:srgbClr val="000000"/>
              </a:solidFill>
              <a:latin typeface="华文细黑" panose="02010600040101010101" pitchFamily="2" charset="-122"/>
              <a:ea typeface="华文细黑" panose="02010600040101010101" pitchFamily="2" charset="-122"/>
            </a:endParaRPr>
          </a:p>
        </p:txBody>
      </p:sp>
      <p:sp>
        <p:nvSpPr>
          <p:cNvPr id="26" name="Text Box 48"/>
          <p:cNvSpPr txBox="1">
            <a:spLocks noChangeArrowheads="1"/>
          </p:cNvSpPr>
          <p:nvPr/>
        </p:nvSpPr>
        <p:spPr bwMode="auto">
          <a:xfrm>
            <a:off x="2678100" y="2149800"/>
            <a:ext cx="17081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spcBef>
                <a:spcPct val="50000"/>
              </a:spcBef>
            </a:pPr>
            <a:r>
              <a:rPr lang="en-US" altLang="zh-CN" sz="1400" dirty="0">
                <a:solidFill>
                  <a:srgbClr val="000000"/>
                </a:solidFill>
                <a:latin typeface="华文细黑" panose="02010600040101010101" pitchFamily="2" charset="-122"/>
                <a:ea typeface="华文细黑" panose="02010600040101010101" pitchFamily="2" charset="-122"/>
              </a:rPr>
              <a:t>HV </a:t>
            </a:r>
            <a:r>
              <a:rPr lang="zh-CN" altLang="en-US" sz="1400" dirty="0">
                <a:solidFill>
                  <a:srgbClr val="000000"/>
                </a:solidFill>
                <a:latin typeface="华文细黑" panose="02010600040101010101" pitchFamily="2" charset="-122"/>
                <a:ea typeface="华文细黑" panose="02010600040101010101" pitchFamily="2" charset="-122"/>
              </a:rPr>
              <a:t>电池单元 </a:t>
            </a:r>
            <a:br>
              <a:rPr lang="zh-CN" altLang="en-US" sz="1400" dirty="0">
                <a:solidFill>
                  <a:srgbClr val="000000"/>
                </a:solidFill>
                <a:latin typeface="华文细黑" panose="02010600040101010101" pitchFamily="2" charset="-122"/>
                <a:ea typeface="华文细黑" panose="02010600040101010101" pitchFamily="2" charset="-122"/>
              </a:rPr>
            </a:br>
            <a:r>
              <a:rPr lang="en-US" altLang="zh-CN" sz="1400" dirty="0">
                <a:solidFill>
                  <a:srgbClr val="000000"/>
                </a:solidFill>
                <a:latin typeface="华文细黑" panose="02010600040101010101" pitchFamily="2" charset="-122"/>
                <a:ea typeface="华文细黑" panose="02010600040101010101" pitchFamily="2" charset="-122"/>
              </a:rPr>
              <a:t>(</a:t>
            </a:r>
            <a:r>
              <a:rPr lang="zh-CN" altLang="en-US" sz="1400" dirty="0">
                <a:solidFill>
                  <a:srgbClr val="000000"/>
                </a:solidFill>
                <a:latin typeface="华文细黑" panose="02010600040101010101" pitchFamily="2" charset="-122"/>
                <a:ea typeface="华文细黑" panose="02010600040101010101" pitchFamily="2" charset="-122"/>
              </a:rPr>
              <a:t>直流 </a:t>
            </a:r>
            <a:r>
              <a:rPr lang="en-US" altLang="zh-CN" sz="1400" dirty="0">
                <a:solidFill>
                  <a:srgbClr val="000000"/>
                </a:solidFill>
                <a:latin typeface="华文细黑" panose="02010600040101010101" pitchFamily="2" charset="-122"/>
                <a:ea typeface="华文细黑" panose="02010600040101010101" pitchFamily="2" charset="-122"/>
              </a:rPr>
              <a:t>201.6 V)</a:t>
            </a:r>
          </a:p>
        </p:txBody>
      </p:sp>
      <p:sp>
        <p:nvSpPr>
          <p:cNvPr id="27" name="Line 51"/>
          <p:cNvSpPr>
            <a:spLocks noChangeShapeType="1"/>
          </p:cNvSpPr>
          <p:nvPr/>
        </p:nvSpPr>
        <p:spPr bwMode="auto">
          <a:xfrm rot="10800000" flipV="1">
            <a:off x="3516300" y="2988000"/>
            <a:ext cx="0" cy="685800"/>
          </a:xfrm>
          <a:prstGeom prst="line">
            <a:avLst/>
          </a:prstGeom>
          <a:noFill/>
          <a:ln w="63500">
            <a:solidFill>
              <a:srgbClr val="FF99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 name="Text Box 52"/>
          <p:cNvSpPr txBox="1">
            <a:spLocks noChangeArrowheads="1"/>
          </p:cNvSpPr>
          <p:nvPr/>
        </p:nvSpPr>
        <p:spPr bwMode="auto">
          <a:xfrm>
            <a:off x="3725850" y="5089850"/>
            <a:ext cx="13716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spcBef>
                <a:spcPct val="50000"/>
              </a:spcBef>
            </a:pPr>
            <a:r>
              <a:rPr lang="zh-CN" altLang="en-US" sz="1400">
                <a:solidFill>
                  <a:srgbClr val="000000"/>
                </a:solidFill>
                <a:latin typeface="华文细黑" panose="02010600040101010101" pitchFamily="2" charset="-122"/>
                <a:ea typeface="华文细黑" panose="02010600040101010101" pitchFamily="2" charset="-122"/>
              </a:rPr>
              <a:t>带马达的</a:t>
            </a:r>
          </a:p>
          <a:p>
            <a:pPr algn="ctr">
              <a:spcBef>
                <a:spcPct val="50000"/>
              </a:spcBef>
            </a:pPr>
            <a:r>
              <a:rPr lang="zh-CN" altLang="en-US" sz="1400">
                <a:solidFill>
                  <a:srgbClr val="000000"/>
                </a:solidFill>
                <a:latin typeface="华文细黑" panose="02010600040101010101" pitchFamily="2" charset="-122"/>
                <a:ea typeface="华文细黑" panose="02010600040101010101" pitchFamily="2" charset="-122"/>
              </a:rPr>
              <a:t>空调压缩机</a:t>
            </a:r>
          </a:p>
        </p:txBody>
      </p:sp>
      <p:pic>
        <p:nvPicPr>
          <p:cNvPr id="29" name="Picture 53" descr="ACcomp_c_c"/>
          <p:cNvPicPr>
            <a:picLocks noChangeAspect="1" noChangeArrowheads="1"/>
          </p:cNvPicPr>
          <p:nvPr/>
        </p:nvPicPr>
        <p:blipFill>
          <a:blip r:embed="rId5">
            <a:lum bright="4000" contrast="10000"/>
            <a:extLst>
              <a:ext uri="{28A0092B-C50C-407E-A947-70E740481C1C}">
                <a14:useLocalDpi xmlns:a14="http://schemas.microsoft.com/office/drawing/2010/main" val="0"/>
              </a:ext>
            </a:extLst>
          </a:blip>
          <a:srcRect/>
          <a:stretch>
            <a:fillRect/>
          </a:stretch>
        </p:blipFill>
        <p:spPr bwMode="auto">
          <a:xfrm>
            <a:off x="3141650" y="4988250"/>
            <a:ext cx="7127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56"/>
          <p:cNvSpPr txBox="1">
            <a:spLocks noChangeArrowheads="1"/>
          </p:cNvSpPr>
          <p:nvPr/>
        </p:nvSpPr>
        <p:spPr bwMode="auto">
          <a:xfrm>
            <a:off x="9574200" y="2346650"/>
            <a:ext cx="13652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spcBef>
                <a:spcPct val="50000"/>
              </a:spcBef>
            </a:pPr>
            <a:r>
              <a:rPr lang="zh-CN" altLang="en-US" sz="1400">
                <a:solidFill>
                  <a:srgbClr val="000000"/>
                </a:solidFill>
                <a:latin typeface="华文细黑" panose="02010600040101010101" pitchFamily="2" charset="-122"/>
                <a:ea typeface="华文细黑" panose="02010600040101010101" pitchFamily="2" charset="-122"/>
              </a:rPr>
              <a:t>传动桥</a:t>
            </a:r>
          </a:p>
        </p:txBody>
      </p:sp>
      <p:sp>
        <p:nvSpPr>
          <p:cNvPr id="31" name="Rectangle 49"/>
          <p:cNvSpPr>
            <a:spLocks noChangeArrowheads="1"/>
          </p:cNvSpPr>
          <p:nvPr/>
        </p:nvSpPr>
        <p:spPr bwMode="auto">
          <a:xfrm>
            <a:off x="2994012" y="2941963"/>
            <a:ext cx="955675" cy="314325"/>
          </a:xfrm>
          <a:prstGeom prst="rect">
            <a:avLst/>
          </a:prstGeom>
          <a:solidFill>
            <a:srgbClr val="969696"/>
          </a:solidFill>
          <a:ln w="28575">
            <a:solidFill>
              <a:srgbClr val="000000"/>
            </a:solidFill>
            <a:miter lim="800000"/>
            <a:headEnd/>
            <a:tailEnd/>
          </a:ln>
        </p:spPr>
        <p:txBody>
          <a:bodyPr lIns="36000" tIns="36000" rIns="36000" bIns="36000"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r>
              <a:rPr lang="zh-CN" altLang="en-US" sz="1400">
                <a:solidFill>
                  <a:srgbClr val="000000"/>
                </a:solidFill>
                <a:latin typeface="华文细黑" panose="02010600040101010101" pitchFamily="2" charset="-122"/>
                <a:ea typeface="华文细黑" panose="02010600040101010101" pitchFamily="2" charset="-122"/>
              </a:rPr>
              <a:t>电池模块</a:t>
            </a:r>
          </a:p>
        </p:txBody>
      </p:sp>
      <p:pic>
        <p:nvPicPr>
          <p:cNvPr id="32" name="Picture 79" descr="battery"/>
          <p:cNvPicPr>
            <a:picLocks noChangeAspect="1" noChangeArrowheads="1"/>
          </p:cNvPicPr>
          <p:nvPr/>
        </p:nvPicPr>
        <p:blipFill>
          <a:blip r:embed="rId6">
            <a:lum bright="8000" contrast="4000"/>
            <a:extLst>
              <a:ext uri="{28A0092B-C50C-407E-A947-70E740481C1C}">
                <a14:useLocalDpi xmlns:a14="http://schemas.microsoft.com/office/drawing/2010/main" val="0"/>
              </a:ext>
            </a:extLst>
          </a:blip>
          <a:srcRect/>
          <a:stretch>
            <a:fillRect/>
          </a:stretch>
        </p:blipFill>
        <p:spPr bwMode="auto">
          <a:xfrm>
            <a:off x="6119800" y="5197800"/>
            <a:ext cx="552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80"/>
          <p:cNvSpPr txBox="1">
            <a:spLocks noChangeArrowheads="1"/>
          </p:cNvSpPr>
          <p:nvPr/>
        </p:nvSpPr>
        <p:spPr bwMode="auto">
          <a:xfrm>
            <a:off x="6754800" y="5197800"/>
            <a:ext cx="10064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spcBef>
                <a:spcPct val="50000"/>
              </a:spcBef>
            </a:pPr>
            <a:r>
              <a:rPr lang="zh-CN" altLang="en-US" sz="1400">
                <a:solidFill>
                  <a:srgbClr val="000000"/>
                </a:solidFill>
                <a:latin typeface="华文细黑" panose="02010600040101010101" pitchFamily="2" charset="-122"/>
                <a:ea typeface="华文细黑" panose="02010600040101010101" pitchFamily="2" charset="-122"/>
              </a:rPr>
              <a:t>辅助电池</a:t>
            </a:r>
          </a:p>
        </p:txBody>
      </p:sp>
      <p:sp>
        <p:nvSpPr>
          <p:cNvPr id="34" name="Line 84"/>
          <p:cNvSpPr>
            <a:spLocks noChangeShapeType="1"/>
          </p:cNvSpPr>
          <p:nvPr/>
        </p:nvSpPr>
        <p:spPr bwMode="auto">
          <a:xfrm rot="5400000" flipV="1">
            <a:off x="4176700" y="3140400"/>
            <a:ext cx="0" cy="1168400"/>
          </a:xfrm>
          <a:prstGeom prst="line">
            <a:avLst/>
          </a:prstGeom>
          <a:noFill/>
          <a:ln w="63500">
            <a:solidFill>
              <a:srgbClr val="FF99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5" name="Freeform 87"/>
          <p:cNvSpPr>
            <a:spLocks/>
          </p:cNvSpPr>
          <p:nvPr/>
        </p:nvSpPr>
        <p:spPr bwMode="auto">
          <a:xfrm>
            <a:off x="4759312" y="3176913"/>
            <a:ext cx="708025" cy="1058862"/>
          </a:xfrm>
          <a:custGeom>
            <a:avLst/>
            <a:gdLst>
              <a:gd name="T0" fmla="*/ 2147483646 w 480"/>
              <a:gd name="T1" fmla="*/ 0 h 672"/>
              <a:gd name="T2" fmla="*/ 0 w 480"/>
              <a:gd name="T3" fmla="*/ 0 h 672"/>
              <a:gd name="T4" fmla="*/ 0 w 480"/>
              <a:gd name="T5" fmla="*/ 2147483646 h 672"/>
              <a:gd name="T6" fmla="*/ 2147483646 w 480"/>
              <a:gd name="T7" fmla="*/ 2147483646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240" y="0"/>
                </a:moveTo>
                <a:lnTo>
                  <a:pt x="0" y="0"/>
                </a:lnTo>
                <a:lnTo>
                  <a:pt x="0" y="672"/>
                </a:lnTo>
                <a:lnTo>
                  <a:pt x="480" y="672"/>
                </a:lnTo>
              </a:path>
            </a:pathLst>
          </a:custGeom>
          <a:noFill/>
          <a:ln w="63500" cap="flat" cmpd="sng">
            <a:solidFill>
              <a:srgbClr val="FF99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6" name="Freeform 90"/>
          <p:cNvSpPr>
            <a:spLocks/>
          </p:cNvSpPr>
          <p:nvPr/>
        </p:nvSpPr>
        <p:spPr bwMode="auto">
          <a:xfrm>
            <a:off x="8856650" y="3140400"/>
            <a:ext cx="1058862" cy="433388"/>
          </a:xfrm>
          <a:custGeom>
            <a:avLst/>
            <a:gdLst>
              <a:gd name="T0" fmla="*/ 0 w 667"/>
              <a:gd name="T1" fmla="*/ 2147483646 h 446"/>
              <a:gd name="T2" fmla="*/ 2147483646 w 667"/>
              <a:gd name="T3" fmla="*/ 2147483646 h 446"/>
              <a:gd name="T4" fmla="*/ 2147483646 w 667"/>
              <a:gd name="T5" fmla="*/ 0 h 446"/>
              <a:gd name="T6" fmla="*/ 0 60000 65536"/>
              <a:gd name="T7" fmla="*/ 0 60000 65536"/>
              <a:gd name="T8" fmla="*/ 0 60000 65536"/>
              <a:gd name="T9" fmla="*/ 0 w 667"/>
              <a:gd name="T10" fmla="*/ 0 h 446"/>
              <a:gd name="T11" fmla="*/ 667 w 667"/>
              <a:gd name="T12" fmla="*/ 446 h 446"/>
            </a:gdLst>
            <a:ahLst/>
            <a:cxnLst>
              <a:cxn ang="T6">
                <a:pos x="T0" y="T1"/>
              </a:cxn>
              <a:cxn ang="T7">
                <a:pos x="T2" y="T3"/>
              </a:cxn>
              <a:cxn ang="T8">
                <a:pos x="T4" y="T5"/>
              </a:cxn>
            </a:cxnLst>
            <a:rect l="T9" t="T10" r="T11" b="T12"/>
            <a:pathLst>
              <a:path w="667" h="446">
                <a:moveTo>
                  <a:pt x="0" y="446"/>
                </a:moveTo>
                <a:lnTo>
                  <a:pt x="667" y="446"/>
                </a:lnTo>
                <a:lnTo>
                  <a:pt x="667" y="0"/>
                </a:lnTo>
              </a:path>
            </a:pathLst>
          </a:custGeom>
          <a:noFill/>
          <a:ln w="63500" cap="flat" cmpd="sng">
            <a:solidFill>
              <a:srgbClr val="FF99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7" name="Freeform 91"/>
          <p:cNvSpPr>
            <a:spLocks/>
          </p:cNvSpPr>
          <p:nvPr/>
        </p:nvSpPr>
        <p:spPr bwMode="auto">
          <a:xfrm>
            <a:off x="8928087" y="3216600"/>
            <a:ext cx="1674813" cy="738188"/>
          </a:xfrm>
          <a:custGeom>
            <a:avLst/>
            <a:gdLst>
              <a:gd name="T0" fmla="*/ 0 w 667"/>
              <a:gd name="T1" fmla="*/ 2147483646 h 446"/>
              <a:gd name="T2" fmla="*/ 2147483646 w 667"/>
              <a:gd name="T3" fmla="*/ 2147483646 h 446"/>
              <a:gd name="T4" fmla="*/ 2147483646 w 667"/>
              <a:gd name="T5" fmla="*/ 0 h 446"/>
              <a:gd name="T6" fmla="*/ 0 60000 65536"/>
              <a:gd name="T7" fmla="*/ 0 60000 65536"/>
              <a:gd name="T8" fmla="*/ 0 60000 65536"/>
              <a:gd name="T9" fmla="*/ 0 w 667"/>
              <a:gd name="T10" fmla="*/ 0 h 446"/>
              <a:gd name="T11" fmla="*/ 667 w 667"/>
              <a:gd name="T12" fmla="*/ 446 h 446"/>
            </a:gdLst>
            <a:ahLst/>
            <a:cxnLst>
              <a:cxn ang="T6">
                <a:pos x="T0" y="T1"/>
              </a:cxn>
              <a:cxn ang="T7">
                <a:pos x="T2" y="T3"/>
              </a:cxn>
              <a:cxn ang="T8">
                <a:pos x="T4" y="T5"/>
              </a:cxn>
            </a:cxnLst>
            <a:rect l="T9" t="T10" r="T11" b="T12"/>
            <a:pathLst>
              <a:path w="667" h="446">
                <a:moveTo>
                  <a:pt x="0" y="446"/>
                </a:moveTo>
                <a:lnTo>
                  <a:pt x="667" y="446"/>
                </a:lnTo>
                <a:lnTo>
                  <a:pt x="667" y="0"/>
                </a:lnTo>
              </a:path>
            </a:pathLst>
          </a:custGeom>
          <a:noFill/>
          <a:ln w="63500" cap="flat" cmpd="sng">
            <a:solidFill>
              <a:srgbClr val="FF99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8" name="Line 93"/>
          <p:cNvSpPr>
            <a:spLocks noChangeShapeType="1"/>
          </p:cNvSpPr>
          <p:nvPr/>
        </p:nvSpPr>
        <p:spPr bwMode="auto">
          <a:xfrm rot="16200000" flipV="1">
            <a:off x="5846750" y="4680275"/>
            <a:ext cx="1098550" cy="0"/>
          </a:xfrm>
          <a:prstGeom prst="line">
            <a:avLst/>
          </a:prstGeom>
          <a:noFill/>
          <a:ln w="381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9" name="Freeform 96"/>
          <p:cNvSpPr>
            <a:spLocks/>
          </p:cNvSpPr>
          <p:nvPr/>
        </p:nvSpPr>
        <p:spPr bwMode="auto">
          <a:xfrm flipH="1" flipV="1">
            <a:off x="3516300" y="4235775"/>
            <a:ext cx="1674812" cy="852488"/>
          </a:xfrm>
          <a:custGeom>
            <a:avLst/>
            <a:gdLst>
              <a:gd name="T0" fmla="*/ 0 w 667"/>
              <a:gd name="T1" fmla="*/ 2147483646 h 446"/>
              <a:gd name="T2" fmla="*/ 2147483646 w 667"/>
              <a:gd name="T3" fmla="*/ 2147483646 h 446"/>
              <a:gd name="T4" fmla="*/ 2147483646 w 667"/>
              <a:gd name="T5" fmla="*/ 0 h 446"/>
              <a:gd name="T6" fmla="*/ 0 60000 65536"/>
              <a:gd name="T7" fmla="*/ 0 60000 65536"/>
              <a:gd name="T8" fmla="*/ 0 60000 65536"/>
              <a:gd name="T9" fmla="*/ 0 w 667"/>
              <a:gd name="T10" fmla="*/ 0 h 446"/>
              <a:gd name="T11" fmla="*/ 667 w 667"/>
              <a:gd name="T12" fmla="*/ 446 h 446"/>
            </a:gdLst>
            <a:ahLst/>
            <a:cxnLst>
              <a:cxn ang="T6">
                <a:pos x="T0" y="T1"/>
              </a:cxn>
              <a:cxn ang="T7">
                <a:pos x="T2" y="T3"/>
              </a:cxn>
              <a:cxn ang="T8">
                <a:pos x="T4" y="T5"/>
              </a:cxn>
            </a:cxnLst>
            <a:rect l="T9" t="T10" r="T11" b="T12"/>
            <a:pathLst>
              <a:path w="667" h="446">
                <a:moveTo>
                  <a:pt x="0" y="446"/>
                </a:moveTo>
                <a:lnTo>
                  <a:pt x="667" y="446"/>
                </a:lnTo>
                <a:lnTo>
                  <a:pt x="667" y="0"/>
                </a:lnTo>
              </a:path>
            </a:pathLst>
          </a:custGeom>
          <a:noFill/>
          <a:ln w="63500" cap="flat" cmpd="sng">
            <a:solidFill>
              <a:srgbClr val="FF99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40" name="Rectangle 73"/>
          <p:cNvSpPr>
            <a:spLocks noChangeArrowheads="1"/>
          </p:cNvSpPr>
          <p:nvPr/>
        </p:nvSpPr>
        <p:spPr bwMode="auto">
          <a:xfrm>
            <a:off x="4903775" y="2911800"/>
            <a:ext cx="3054350" cy="608013"/>
          </a:xfrm>
          <a:prstGeom prst="rect">
            <a:avLst/>
          </a:prstGeom>
          <a:solidFill>
            <a:srgbClr val="DDDDDD"/>
          </a:solidFill>
          <a:ln w="28575">
            <a:solidFill>
              <a:srgbClr val="000000"/>
            </a:solidFill>
            <a:miter lim="800000"/>
            <a:headEnd/>
            <a:tailEnd/>
          </a:ln>
        </p:spPr>
        <p:txBody>
          <a:bodyPr lIns="0" tIns="36000" rIns="0" bIns="36000"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r>
              <a:rPr lang="zh-CN" altLang="en-US" sz="1400">
                <a:solidFill>
                  <a:srgbClr val="000000"/>
                </a:solidFill>
                <a:latin typeface="华文细黑" panose="02010600040101010101" pitchFamily="2" charset="-122"/>
                <a:ea typeface="华文细黑" panose="02010600040101010101" pitchFamily="2" charset="-122"/>
              </a:rPr>
              <a:t>升压转换器</a:t>
            </a:r>
            <a:br>
              <a:rPr lang="zh-CN" altLang="en-US" sz="1400">
                <a:solidFill>
                  <a:srgbClr val="000000"/>
                </a:solidFill>
                <a:latin typeface="华文细黑" panose="02010600040101010101" pitchFamily="2" charset="-122"/>
                <a:ea typeface="华文细黑" panose="02010600040101010101" pitchFamily="2" charset="-122"/>
              </a:rPr>
            </a:br>
            <a:r>
              <a:rPr lang="en-US" altLang="zh-CN" sz="1400">
                <a:solidFill>
                  <a:srgbClr val="000000"/>
                </a:solidFill>
                <a:latin typeface="华文细黑" panose="02010600040101010101" pitchFamily="2" charset="-122"/>
                <a:ea typeface="华文细黑" panose="02010600040101010101" pitchFamily="2" charset="-122"/>
              </a:rPr>
              <a:t>(</a:t>
            </a:r>
            <a:r>
              <a:rPr lang="zh-CN" altLang="en-US" sz="1400">
                <a:solidFill>
                  <a:srgbClr val="000000"/>
                </a:solidFill>
                <a:latin typeface="华文细黑" panose="02010600040101010101" pitchFamily="2" charset="-122"/>
                <a:ea typeface="华文细黑" panose="02010600040101010101" pitchFamily="2" charset="-122"/>
              </a:rPr>
              <a:t>直流</a:t>
            </a:r>
            <a:r>
              <a:rPr lang="en-US" altLang="zh-CN" sz="1400">
                <a:solidFill>
                  <a:srgbClr val="000000"/>
                </a:solidFill>
                <a:latin typeface="华文细黑" panose="02010600040101010101" pitchFamily="2" charset="-122"/>
                <a:ea typeface="华文细黑" panose="02010600040101010101" pitchFamily="2" charset="-122"/>
              </a:rPr>
              <a:t>201.6 V</a:t>
            </a:r>
            <a:r>
              <a:rPr lang="en-US" altLang="zh-CN" sz="1400">
                <a:solidFill>
                  <a:srgbClr val="000000"/>
                </a:solidFill>
                <a:latin typeface="华文细黑" panose="02010600040101010101" pitchFamily="2" charset="-122"/>
                <a:ea typeface="华文细黑" panose="02010600040101010101" pitchFamily="2" charset="-122"/>
                <a:sym typeface="Symbol" panose="05050102010706020507" pitchFamily="18" charset="2"/>
              </a:rPr>
              <a:t></a:t>
            </a:r>
            <a:r>
              <a:rPr lang="zh-CN" altLang="en-US" sz="1400">
                <a:solidFill>
                  <a:srgbClr val="000000"/>
                </a:solidFill>
                <a:latin typeface="华文细黑" panose="02010600040101010101" pitchFamily="2" charset="-122"/>
                <a:ea typeface="华文细黑" panose="02010600040101010101" pitchFamily="2" charset="-122"/>
              </a:rPr>
              <a:t>直流</a:t>
            </a:r>
            <a:r>
              <a:rPr lang="en-US" altLang="zh-CN" sz="1400">
                <a:solidFill>
                  <a:srgbClr val="000000"/>
                </a:solidFill>
                <a:latin typeface="华文细黑" panose="02010600040101010101" pitchFamily="2" charset="-122"/>
                <a:ea typeface="华文细黑" panose="02010600040101010101" pitchFamily="2" charset="-122"/>
              </a:rPr>
              <a:t>650 V [</a:t>
            </a:r>
            <a:r>
              <a:rPr lang="zh-CN" altLang="en-US" sz="1400">
                <a:solidFill>
                  <a:srgbClr val="000000"/>
                </a:solidFill>
                <a:latin typeface="华文细黑" panose="02010600040101010101" pitchFamily="2" charset="-122"/>
                <a:ea typeface="华文细黑" panose="02010600040101010101" pitchFamily="2" charset="-122"/>
              </a:rPr>
              <a:t>最大</a:t>
            </a:r>
            <a:r>
              <a:rPr lang="en-US" altLang="zh-CN" sz="1400">
                <a:solidFill>
                  <a:srgbClr val="000000"/>
                </a:solidFill>
                <a:latin typeface="华文细黑" panose="02010600040101010101" pitchFamily="2" charset="-122"/>
                <a:ea typeface="华文细黑" panose="02010600040101010101" pitchFamily="2" charset="-122"/>
              </a:rPr>
              <a:t>])</a:t>
            </a:r>
          </a:p>
        </p:txBody>
      </p:sp>
      <p:sp>
        <p:nvSpPr>
          <p:cNvPr id="41" name="Rectangle 77"/>
          <p:cNvSpPr>
            <a:spLocks noChangeArrowheads="1"/>
          </p:cNvSpPr>
          <p:nvPr/>
        </p:nvSpPr>
        <p:spPr bwMode="auto">
          <a:xfrm>
            <a:off x="5238737" y="3848425"/>
            <a:ext cx="2366963" cy="739775"/>
          </a:xfrm>
          <a:prstGeom prst="rect">
            <a:avLst/>
          </a:prstGeom>
          <a:solidFill>
            <a:srgbClr val="DDDDDD"/>
          </a:solidFill>
          <a:ln w="28575">
            <a:solidFill>
              <a:srgbClr val="000000"/>
            </a:solidFill>
            <a:miter lim="800000"/>
            <a:headEnd/>
            <a:tailEnd/>
          </a:ln>
        </p:spPr>
        <p:txBody>
          <a:bodyPr lIns="36000" tIns="36000" rIns="36000" bIns="36000" anchor="b">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r>
              <a:rPr lang="zh-CN" altLang="en-US" sz="1400">
                <a:solidFill>
                  <a:srgbClr val="000000"/>
                </a:solidFill>
                <a:latin typeface="华文细黑" panose="02010600040101010101" pitchFamily="2" charset="-122"/>
                <a:ea typeface="华文细黑" panose="02010600040101010101" pitchFamily="2" charset="-122"/>
              </a:rPr>
              <a:t>直流</a:t>
            </a:r>
            <a:r>
              <a:rPr lang="en-US" altLang="zh-CN" sz="1400">
                <a:solidFill>
                  <a:srgbClr val="000000"/>
                </a:solidFill>
                <a:latin typeface="华文细黑" panose="02010600040101010101" pitchFamily="2" charset="-122"/>
                <a:ea typeface="华文细黑" panose="02010600040101010101" pitchFamily="2" charset="-122"/>
              </a:rPr>
              <a:t>/</a:t>
            </a:r>
            <a:r>
              <a:rPr lang="zh-CN" altLang="en-US" sz="1400">
                <a:solidFill>
                  <a:srgbClr val="000000"/>
                </a:solidFill>
                <a:latin typeface="华文细黑" panose="02010600040101010101" pitchFamily="2" charset="-122"/>
                <a:ea typeface="华文细黑" panose="02010600040101010101" pitchFamily="2" charset="-122"/>
              </a:rPr>
              <a:t>直流转换器</a:t>
            </a:r>
            <a:r>
              <a:rPr lang="en-US" altLang="zh-CN" sz="1400">
                <a:solidFill>
                  <a:srgbClr val="000000"/>
                </a:solidFill>
                <a:latin typeface="华文细黑" panose="02010600040101010101" pitchFamily="2" charset="-122"/>
                <a:ea typeface="华文细黑" panose="02010600040101010101" pitchFamily="2" charset="-122"/>
              </a:rPr>
              <a:t/>
            </a:r>
            <a:br>
              <a:rPr lang="en-US" altLang="zh-CN" sz="1400">
                <a:solidFill>
                  <a:srgbClr val="000000"/>
                </a:solidFill>
                <a:latin typeface="华文细黑" panose="02010600040101010101" pitchFamily="2" charset="-122"/>
                <a:ea typeface="华文细黑" panose="02010600040101010101" pitchFamily="2" charset="-122"/>
              </a:rPr>
            </a:br>
            <a:r>
              <a:rPr lang="en-US" altLang="zh-CN" sz="1400">
                <a:solidFill>
                  <a:srgbClr val="000000"/>
                </a:solidFill>
                <a:latin typeface="华文细黑" panose="02010600040101010101" pitchFamily="2" charset="-122"/>
                <a:ea typeface="华文细黑" panose="02010600040101010101" pitchFamily="2" charset="-122"/>
              </a:rPr>
              <a:t>[</a:t>
            </a:r>
            <a:r>
              <a:rPr lang="zh-CN" altLang="en-US" sz="1400">
                <a:solidFill>
                  <a:srgbClr val="000000"/>
                </a:solidFill>
                <a:latin typeface="华文细黑" panose="02010600040101010101" pitchFamily="2" charset="-122"/>
                <a:ea typeface="华文细黑" panose="02010600040101010101" pitchFamily="2" charset="-122"/>
              </a:rPr>
              <a:t>辅助电池</a:t>
            </a:r>
            <a:r>
              <a:rPr lang="en-US" altLang="zh-CN" sz="1400">
                <a:solidFill>
                  <a:srgbClr val="000000"/>
                </a:solidFill>
                <a:latin typeface="华文细黑" panose="02010600040101010101" pitchFamily="2" charset="-122"/>
                <a:ea typeface="华文细黑" panose="02010600040101010101" pitchFamily="2" charset="-122"/>
              </a:rPr>
              <a:t>]</a:t>
            </a:r>
            <a:br>
              <a:rPr lang="en-US" altLang="zh-CN" sz="1400">
                <a:solidFill>
                  <a:srgbClr val="000000"/>
                </a:solidFill>
                <a:latin typeface="华文细黑" panose="02010600040101010101" pitchFamily="2" charset="-122"/>
                <a:ea typeface="华文细黑" panose="02010600040101010101" pitchFamily="2" charset="-122"/>
              </a:rPr>
            </a:br>
            <a:r>
              <a:rPr lang="en-US" altLang="zh-CN" sz="1400">
                <a:solidFill>
                  <a:srgbClr val="000000"/>
                </a:solidFill>
                <a:latin typeface="华文细黑" panose="02010600040101010101" pitchFamily="2" charset="-122"/>
                <a:ea typeface="华文细黑" panose="02010600040101010101" pitchFamily="2" charset="-122"/>
              </a:rPr>
              <a:t>(</a:t>
            </a:r>
            <a:r>
              <a:rPr lang="zh-CN" altLang="en-US" sz="1400">
                <a:solidFill>
                  <a:srgbClr val="000000"/>
                </a:solidFill>
                <a:latin typeface="华文细黑" panose="02010600040101010101" pitchFamily="2" charset="-122"/>
                <a:ea typeface="华文细黑" panose="02010600040101010101" pitchFamily="2" charset="-122"/>
              </a:rPr>
              <a:t>直流 </a:t>
            </a:r>
            <a:r>
              <a:rPr lang="en-US" altLang="zh-CN" sz="1400">
                <a:solidFill>
                  <a:srgbClr val="000000"/>
                </a:solidFill>
                <a:latin typeface="华文细黑" panose="02010600040101010101" pitchFamily="2" charset="-122"/>
                <a:ea typeface="华文细黑" panose="02010600040101010101" pitchFamily="2" charset="-122"/>
              </a:rPr>
              <a:t>201.6 V </a:t>
            </a:r>
            <a:r>
              <a:rPr lang="en-US" altLang="zh-CN" sz="1400">
                <a:solidFill>
                  <a:srgbClr val="000000"/>
                </a:solidFill>
                <a:latin typeface="华文细黑" panose="02010600040101010101" pitchFamily="2" charset="-122"/>
                <a:ea typeface="华文细黑" panose="02010600040101010101" pitchFamily="2" charset="-122"/>
                <a:sym typeface="Symbol" panose="05050102010706020507" pitchFamily="18" charset="2"/>
              </a:rPr>
              <a:t></a:t>
            </a:r>
            <a:r>
              <a:rPr lang="en-US" altLang="zh-CN" sz="1400">
                <a:solidFill>
                  <a:srgbClr val="000000"/>
                </a:solidFill>
                <a:latin typeface="华文细黑" panose="02010600040101010101" pitchFamily="2" charset="-122"/>
                <a:ea typeface="华文细黑" panose="02010600040101010101" pitchFamily="2" charset="-122"/>
              </a:rPr>
              <a:t> </a:t>
            </a:r>
            <a:r>
              <a:rPr lang="zh-CN" altLang="en-US" sz="1400">
                <a:solidFill>
                  <a:srgbClr val="000000"/>
                </a:solidFill>
                <a:latin typeface="华文细黑" panose="02010600040101010101" pitchFamily="2" charset="-122"/>
                <a:ea typeface="华文细黑" panose="02010600040101010101" pitchFamily="2" charset="-122"/>
              </a:rPr>
              <a:t>直流</a:t>
            </a:r>
            <a:r>
              <a:rPr lang="en-US" altLang="zh-CN" sz="1400">
                <a:solidFill>
                  <a:srgbClr val="000000"/>
                </a:solidFill>
                <a:latin typeface="华文细黑" panose="02010600040101010101" pitchFamily="2" charset="-122"/>
                <a:ea typeface="华文细黑" panose="02010600040101010101" pitchFamily="2" charset="-122"/>
              </a:rPr>
              <a:t>14 V)</a:t>
            </a:r>
          </a:p>
        </p:txBody>
      </p:sp>
      <p:sp>
        <p:nvSpPr>
          <p:cNvPr id="42" name="Rectangle 75"/>
          <p:cNvSpPr>
            <a:spLocks noChangeArrowheads="1"/>
          </p:cNvSpPr>
          <p:nvPr/>
        </p:nvSpPr>
        <p:spPr bwMode="auto">
          <a:xfrm>
            <a:off x="8266100" y="3445200"/>
            <a:ext cx="971550" cy="247650"/>
          </a:xfrm>
          <a:prstGeom prst="rect">
            <a:avLst/>
          </a:prstGeom>
          <a:solidFill>
            <a:srgbClr val="969696"/>
          </a:solidFill>
          <a:ln w="28575">
            <a:solidFill>
              <a:srgbClr val="000000"/>
            </a:solidFill>
            <a:miter lim="800000"/>
            <a:headEnd/>
            <a:tailEnd/>
          </a:ln>
        </p:spPr>
        <p:txBody>
          <a:bodyPr lIns="36000" tIns="36000" rIns="36000" bIns="36000"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r>
              <a:rPr lang="zh-CN" altLang="en-US" sz="1400">
                <a:solidFill>
                  <a:srgbClr val="000000"/>
                </a:solidFill>
                <a:latin typeface="华文细黑" panose="02010600040101010101" pitchFamily="2" charset="-122"/>
                <a:ea typeface="华文细黑" panose="02010600040101010101" pitchFamily="2" charset="-122"/>
              </a:rPr>
              <a:t>给</a:t>
            </a:r>
            <a:r>
              <a:rPr lang="en-US" altLang="zh-CN" sz="1400">
                <a:solidFill>
                  <a:srgbClr val="000000"/>
                </a:solidFill>
                <a:latin typeface="华文细黑" panose="02010600040101010101" pitchFamily="2" charset="-122"/>
                <a:ea typeface="华文细黑" panose="02010600040101010101" pitchFamily="2" charset="-122"/>
              </a:rPr>
              <a:t>MG2</a:t>
            </a:r>
          </a:p>
        </p:txBody>
      </p:sp>
      <p:sp>
        <p:nvSpPr>
          <p:cNvPr id="43" name="Rectangle 76"/>
          <p:cNvSpPr>
            <a:spLocks noChangeArrowheads="1"/>
          </p:cNvSpPr>
          <p:nvPr/>
        </p:nvSpPr>
        <p:spPr bwMode="auto">
          <a:xfrm>
            <a:off x="8275625" y="3826200"/>
            <a:ext cx="952500" cy="247650"/>
          </a:xfrm>
          <a:prstGeom prst="rect">
            <a:avLst/>
          </a:prstGeom>
          <a:solidFill>
            <a:srgbClr val="969696"/>
          </a:solidFill>
          <a:ln w="28575">
            <a:solidFill>
              <a:srgbClr val="000000"/>
            </a:solidFill>
            <a:miter lim="800000"/>
            <a:headEnd/>
            <a:tailEnd/>
          </a:ln>
        </p:spPr>
        <p:txBody>
          <a:bodyPr lIns="36000" tIns="36000" rIns="36000" bIns="36000"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r>
              <a:rPr lang="zh-CN" altLang="en-US" sz="1400">
                <a:solidFill>
                  <a:srgbClr val="000000"/>
                </a:solidFill>
                <a:latin typeface="华文细黑" panose="02010600040101010101" pitchFamily="2" charset="-122"/>
                <a:ea typeface="华文细黑" panose="02010600040101010101" pitchFamily="2" charset="-122"/>
              </a:rPr>
              <a:t>给</a:t>
            </a:r>
            <a:r>
              <a:rPr lang="en-US" altLang="zh-CN" sz="1400">
                <a:solidFill>
                  <a:srgbClr val="000000"/>
                </a:solidFill>
                <a:latin typeface="华文细黑" panose="02010600040101010101" pitchFamily="2" charset="-122"/>
                <a:ea typeface="华文细黑" panose="02010600040101010101" pitchFamily="2" charset="-122"/>
              </a:rPr>
              <a:t>MG1</a:t>
            </a:r>
          </a:p>
        </p:txBody>
      </p:sp>
      <p:grpSp>
        <p:nvGrpSpPr>
          <p:cNvPr id="44" name="Group 65"/>
          <p:cNvGrpSpPr>
            <a:grpSpLocks/>
          </p:cNvGrpSpPr>
          <p:nvPr/>
        </p:nvGrpSpPr>
        <p:grpSpPr bwMode="auto">
          <a:xfrm>
            <a:off x="9564675" y="2978475"/>
            <a:ext cx="717550" cy="447675"/>
            <a:chOff x="4255" y="2943"/>
            <a:chExt cx="452" cy="282"/>
          </a:xfrm>
        </p:grpSpPr>
        <p:sp>
          <p:nvSpPr>
            <p:cNvPr id="45" name="Oval 59"/>
            <p:cNvSpPr>
              <a:spLocks noChangeArrowheads="1"/>
            </p:cNvSpPr>
            <p:nvPr/>
          </p:nvSpPr>
          <p:spPr bwMode="auto">
            <a:xfrm>
              <a:off x="4337" y="2943"/>
              <a:ext cx="283" cy="282"/>
            </a:xfrm>
            <a:prstGeom prst="ellipse">
              <a:avLst/>
            </a:prstGeom>
            <a:solidFill>
              <a:srgbClr val="FF99FF"/>
            </a:solidFill>
            <a:ln w="28575">
              <a:solidFill>
                <a:srgbClr val="000000"/>
              </a:solidFill>
              <a:round/>
              <a:headEnd/>
              <a:tailEnd/>
            </a:ln>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endParaRPr lang="en-US" altLang="en-US"/>
            </a:p>
          </p:txBody>
        </p:sp>
        <p:sp>
          <p:nvSpPr>
            <p:cNvPr id="46" name="Text Box 60"/>
            <p:cNvSpPr txBox="1">
              <a:spLocks noChangeArrowheads="1"/>
            </p:cNvSpPr>
            <p:nvPr/>
          </p:nvSpPr>
          <p:spPr bwMode="auto">
            <a:xfrm>
              <a:off x="4255" y="2985"/>
              <a:ext cx="4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r>
                <a:rPr lang="en-US" altLang="zh-CN" sz="1400">
                  <a:solidFill>
                    <a:srgbClr val="000000"/>
                  </a:solidFill>
                  <a:latin typeface="华文细黑" panose="02010600040101010101" pitchFamily="2" charset="-122"/>
                  <a:ea typeface="华文细黑" panose="02010600040101010101" pitchFamily="2" charset="-122"/>
                </a:rPr>
                <a:t>MG2</a:t>
              </a:r>
            </a:p>
          </p:txBody>
        </p:sp>
      </p:grpSp>
      <p:grpSp>
        <p:nvGrpSpPr>
          <p:cNvPr id="47" name="Group 66"/>
          <p:cNvGrpSpPr>
            <a:grpSpLocks/>
          </p:cNvGrpSpPr>
          <p:nvPr/>
        </p:nvGrpSpPr>
        <p:grpSpPr bwMode="auto">
          <a:xfrm>
            <a:off x="10240950" y="2978475"/>
            <a:ext cx="717550" cy="447675"/>
            <a:chOff x="4255" y="2943"/>
            <a:chExt cx="452" cy="282"/>
          </a:xfrm>
        </p:grpSpPr>
        <p:sp>
          <p:nvSpPr>
            <p:cNvPr id="48" name="Oval 67"/>
            <p:cNvSpPr>
              <a:spLocks noChangeArrowheads="1"/>
            </p:cNvSpPr>
            <p:nvPr/>
          </p:nvSpPr>
          <p:spPr bwMode="auto">
            <a:xfrm>
              <a:off x="4337" y="2943"/>
              <a:ext cx="283" cy="282"/>
            </a:xfrm>
            <a:prstGeom prst="ellipse">
              <a:avLst/>
            </a:prstGeom>
            <a:solidFill>
              <a:srgbClr val="FF99FF"/>
            </a:solidFill>
            <a:ln w="28575">
              <a:solidFill>
                <a:srgbClr val="000000"/>
              </a:solidFill>
              <a:round/>
              <a:headEnd/>
              <a:tailEnd/>
            </a:ln>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endParaRPr lang="en-US" altLang="en-US"/>
            </a:p>
          </p:txBody>
        </p:sp>
        <p:sp>
          <p:nvSpPr>
            <p:cNvPr id="49" name="Text Box 68"/>
            <p:cNvSpPr txBox="1">
              <a:spLocks noChangeArrowheads="1"/>
            </p:cNvSpPr>
            <p:nvPr/>
          </p:nvSpPr>
          <p:spPr bwMode="auto">
            <a:xfrm>
              <a:off x="4255" y="2985"/>
              <a:ext cx="4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r>
                <a:rPr lang="en-US" altLang="zh-CN" sz="1400">
                  <a:solidFill>
                    <a:srgbClr val="000000"/>
                  </a:solidFill>
                  <a:latin typeface="华文细黑" panose="02010600040101010101" pitchFamily="2" charset="-122"/>
                  <a:ea typeface="华文细黑" panose="02010600040101010101" pitchFamily="2" charset="-122"/>
                </a:rPr>
                <a:t>MG1</a:t>
              </a:r>
            </a:p>
          </p:txBody>
        </p:sp>
      </p:grpSp>
      <p:sp>
        <p:nvSpPr>
          <p:cNvPr id="50" name="Rectangle 72"/>
          <p:cNvSpPr>
            <a:spLocks noChangeArrowheads="1"/>
          </p:cNvSpPr>
          <p:nvPr/>
        </p:nvSpPr>
        <p:spPr bwMode="auto">
          <a:xfrm>
            <a:off x="3149587" y="3526163"/>
            <a:ext cx="644525" cy="371475"/>
          </a:xfrm>
          <a:prstGeom prst="rect">
            <a:avLst/>
          </a:prstGeom>
          <a:solidFill>
            <a:srgbClr val="DDDDDD"/>
          </a:solidFill>
          <a:ln w="28575">
            <a:solidFill>
              <a:srgbClr val="000000"/>
            </a:solidFill>
            <a:miter lim="800000"/>
            <a:headEnd/>
            <a:tailEnd/>
          </a:ln>
        </p:spPr>
        <p:txBody>
          <a:bodyPr lIns="36000" tIns="36000" rIns="36000" bIns="36000" anchor="ct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r>
              <a:rPr lang="en-US" altLang="zh-CN" sz="1400">
                <a:solidFill>
                  <a:srgbClr val="000000"/>
                </a:solidFill>
                <a:latin typeface="华文细黑" panose="02010600040101010101" pitchFamily="2" charset="-122"/>
                <a:ea typeface="华文细黑" panose="02010600040101010101" pitchFamily="2" charset="-122"/>
              </a:rPr>
              <a:t>SMR</a:t>
            </a:r>
          </a:p>
        </p:txBody>
      </p:sp>
      <p:sp>
        <p:nvSpPr>
          <p:cNvPr id="51" name="Text Box 101"/>
          <p:cNvSpPr txBox="1">
            <a:spLocks noChangeArrowheads="1"/>
          </p:cNvSpPr>
          <p:nvPr/>
        </p:nvSpPr>
        <p:spPr bwMode="auto">
          <a:xfrm>
            <a:off x="3630600" y="4296100"/>
            <a:ext cx="8382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a:r>
              <a:rPr lang="zh-CN" altLang="en-US" sz="1400" i="1">
                <a:solidFill>
                  <a:srgbClr val="000000"/>
                </a:solidFill>
                <a:latin typeface="华文细黑" panose="02010600040101010101" pitchFamily="2" charset="-122"/>
                <a:ea typeface="华文细黑" panose="02010600040101010101" pitchFamily="2" charset="-122"/>
              </a:rPr>
              <a:t>直流 </a:t>
            </a:r>
          </a:p>
          <a:p>
            <a:pPr algn="ctr"/>
            <a:r>
              <a:rPr lang="en-US" altLang="zh-CN" sz="1400">
                <a:solidFill>
                  <a:srgbClr val="000000"/>
                </a:solidFill>
                <a:latin typeface="华文细黑" panose="02010600040101010101" pitchFamily="2" charset="-122"/>
                <a:ea typeface="华文细黑" panose="02010600040101010101" pitchFamily="2" charset="-122"/>
              </a:rPr>
              <a:t>201.6 </a:t>
            </a:r>
            <a:r>
              <a:rPr lang="en-US" altLang="zh-CN" sz="1400" i="1">
                <a:solidFill>
                  <a:srgbClr val="000000"/>
                </a:solidFill>
                <a:latin typeface="华文细黑" panose="02010600040101010101" pitchFamily="2" charset="-122"/>
                <a:ea typeface="华文细黑" panose="02010600040101010101" pitchFamily="2" charset="-122"/>
              </a:rPr>
              <a:t>V</a:t>
            </a:r>
          </a:p>
        </p:txBody>
      </p:sp>
    </p:spTree>
    <p:extLst>
      <p:ext uri="{BB962C8B-B14F-4D97-AF65-F5344CB8AC3E}">
        <p14:creationId xmlns:p14="http://schemas.microsoft.com/office/powerpoint/2010/main" val="28472205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p:cNvSpPr txBox="1"/>
          <p:nvPr/>
        </p:nvSpPr>
        <p:spPr>
          <a:xfrm>
            <a:off x="1501580" y="972753"/>
            <a:ext cx="1605280" cy="548640"/>
          </a:xfrm>
          <a:prstGeom prst="rect">
            <a:avLst/>
          </a:prstGeom>
          <a:noFill/>
          <a:ln w="9525">
            <a:noFill/>
            <a:miter/>
          </a:ln>
        </p:spPr>
        <p:txBody>
          <a:bodyPr wrap="none" anchor="t">
            <a:spAutoFit/>
          </a:bodyPr>
          <a:lstStyle/>
          <a:p>
            <a:pPr lvl="0" algn="l"/>
            <a:r>
              <a:rPr lang="zh-CN" altLang="en-US" sz="2800" b="1" dirty="0" smtClean="0">
                <a:solidFill>
                  <a:srgbClr val="920000"/>
                </a:solidFill>
                <a:latin typeface="Franklin Gothic Book" panose="020B0503020102020204"/>
                <a:ea typeface="微软雅黑" panose="020B0503020204020204" pitchFamily="34" charset="-122"/>
                <a:sym typeface="+mn-ea"/>
              </a:rPr>
              <a:t>信息收集</a:t>
            </a:r>
            <a:endParaRPr lang="zh-CN" altLang="en-US" sz="2800" b="1" dirty="0">
              <a:solidFill>
                <a:srgbClr val="920000"/>
              </a:solidFill>
              <a:latin typeface="Franklin Gothic Book" panose="020B0503020102020204"/>
              <a:ea typeface="微软雅黑" panose="020B0503020204020204" pitchFamily="34" charset="-122"/>
            </a:endParaRPr>
          </a:p>
        </p:txBody>
      </p:sp>
      <p:sp>
        <p:nvSpPr>
          <p:cNvPr id="5" name="矩形 4"/>
          <p:cNvSpPr/>
          <p:nvPr/>
        </p:nvSpPr>
        <p:spPr>
          <a:xfrm>
            <a:off x="-8255" y="0"/>
            <a:ext cx="12212955" cy="684530"/>
          </a:xfrm>
          <a:prstGeom prst="rect">
            <a:avLst/>
          </a:prstGeom>
          <a:solidFill>
            <a:srgbClr val="B4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21665" y="862965"/>
            <a:ext cx="740410" cy="740410"/>
          </a:xfrm>
          <a:prstGeom prst="ellipse">
            <a:avLst/>
          </a:prstGeom>
          <a:solidFill>
            <a:srgbClr val="B43232"/>
          </a:solidFill>
          <a:ln w="28575" cmpd="sng">
            <a:solidFill>
              <a:schemeClr val="bg1"/>
            </a:solidFill>
            <a:prstDash val="solid"/>
          </a:ln>
          <a:effectLst>
            <a:outerShdw blurRad="50800" dist="38100" dir="8100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03</a:t>
            </a:r>
          </a:p>
        </p:txBody>
      </p:sp>
      <p:pic>
        <p:nvPicPr>
          <p:cNvPr id="7" name="图片 6"/>
          <p:cNvPicPr>
            <a:picLocks noChangeAspect="1"/>
          </p:cNvPicPr>
          <p:nvPr/>
        </p:nvPicPr>
        <p:blipFill>
          <a:blip r:embed="rId2"/>
          <a:stretch>
            <a:fillRect/>
          </a:stretch>
        </p:blipFill>
        <p:spPr>
          <a:xfrm>
            <a:off x="-8255" y="1034031"/>
            <a:ext cx="543560" cy="426085"/>
          </a:xfrm>
          <a:prstGeom prst="rect">
            <a:avLst/>
          </a:prstGeom>
        </p:spPr>
      </p:pic>
      <p:sp>
        <p:nvSpPr>
          <p:cNvPr id="17" name="Rectangle 4"/>
          <p:cNvSpPr>
            <a:spLocks noGrp="1" noChangeArrowheads="1"/>
          </p:cNvSpPr>
          <p:nvPr>
            <p:ph idx="1"/>
          </p:nvPr>
        </p:nvSpPr>
        <p:spPr bwMode="auto">
          <a:xfrm>
            <a:off x="1233837" y="1699562"/>
            <a:ext cx="848995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变频器总成概要</a:t>
            </a:r>
            <a:r>
              <a:rPr lang="zh-CN" altLang="en-US" sz="2400" dirty="0" smtClean="0">
                <a:latin typeface="微软雅黑" panose="020B0503020204020204" pitchFamily="34" charset="-122"/>
                <a:ea typeface="微软雅黑" panose="020B0503020204020204" pitchFamily="34" charset="-122"/>
              </a:rPr>
              <a:t> </a:t>
            </a:r>
          </a:p>
          <a:p>
            <a:pPr marL="342900" lvl="1" indent="0" eaLnBrk="1" hangingPunct="1">
              <a:buFont typeface="Arial" panose="020B0604020202020204" pitchFamily="34" charset="0"/>
              <a:buNone/>
            </a:pP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主要组件</a:t>
            </a:r>
          </a:p>
        </p:txBody>
      </p:sp>
      <p:pic>
        <p:nvPicPr>
          <p:cNvPr id="18" name="Picture 2" descr="Inverter co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450" y="2401237"/>
            <a:ext cx="5876925" cy="391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reeform 5"/>
          <p:cNvSpPr>
            <a:spLocks/>
          </p:cNvSpPr>
          <p:nvPr/>
        </p:nvSpPr>
        <p:spPr bwMode="auto">
          <a:xfrm>
            <a:off x="9887300" y="5125387"/>
            <a:ext cx="604837" cy="239713"/>
          </a:xfrm>
          <a:custGeom>
            <a:avLst/>
            <a:gdLst>
              <a:gd name="T0" fmla="*/ 0 w 381"/>
              <a:gd name="T1" fmla="*/ 0 h 151"/>
              <a:gd name="T2" fmla="*/ 2147483646 w 381"/>
              <a:gd name="T3" fmla="*/ 2147483646 h 151"/>
              <a:gd name="T4" fmla="*/ 2147483646 w 381"/>
              <a:gd name="T5" fmla="*/ 2147483646 h 151"/>
              <a:gd name="T6" fmla="*/ 0 60000 65536"/>
              <a:gd name="T7" fmla="*/ 0 60000 65536"/>
              <a:gd name="T8" fmla="*/ 0 60000 65536"/>
            </a:gdLst>
            <a:ahLst/>
            <a:cxnLst>
              <a:cxn ang="T6">
                <a:pos x="T0" y="T1"/>
              </a:cxn>
              <a:cxn ang="T7">
                <a:pos x="T2" y="T3"/>
              </a:cxn>
              <a:cxn ang="T8">
                <a:pos x="T4" y="T5"/>
              </a:cxn>
            </a:cxnLst>
            <a:rect l="0" t="0" r="r" b="b"/>
            <a:pathLst>
              <a:path w="381" h="151">
                <a:moveTo>
                  <a:pt x="0" y="0"/>
                </a:moveTo>
                <a:lnTo>
                  <a:pt x="203" y="151"/>
                </a:lnTo>
                <a:lnTo>
                  <a:pt x="381" y="151"/>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99FFCC"/>
                </a:solidFill>
              </a14:hiddenFill>
            </a:ext>
            <a:ext uri="{AF507438-7753-43E0-B8FC-AC1667EBCBE1}">
              <a14:hiddenEffects xmlns:a14="http://schemas.microsoft.com/office/drawing/2010/main">
                <a:effectLst>
                  <a:outerShdw dist="12700" dir="5400000" algn="ctr" rotWithShape="0">
                    <a:schemeClr val="bg2"/>
                  </a:outerShdw>
                </a:effectLst>
              </a14:hiddenEffects>
            </a:ext>
          </a:extLst>
        </p:spPr>
        <p:txBody>
          <a:bodyPr>
            <a:spAutoFit/>
          </a:bodyPr>
          <a:lstStyle/>
          <a:p>
            <a:endParaRPr lang="zh-CN" altLang="en-US"/>
          </a:p>
        </p:txBody>
      </p:sp>
      <p:sp>
        <p:nvSpPr>
          <p:cNvPr id="20" name="Text Box 6"/>
          <p:cNvSpPr txBox="1">
            <a:spLocks noChangeArrowheads="1"/>
          </p:cNvSpPr>
          <p:nvPr/>
        </p:nvSpPr>
        <p:spPr bwMode="auto">
          <a:xfrm>
            <a:off x="7690200" y="5992162"/>
            <a:ext cx="16764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spcBef>
                <a:spcPct val="50000"/>
              </a:spcBef>
            </a:pPr>
            <a:r>
              <a:rPr lang="en-US" altLang="zh-CN" sz="1400"/>
              <a:t>DC/DC </a:t>
            </a:r>
            <a:r>
              <a:rPr lang="zh-CN" altLang="en-US" sz="1400"/>
              <a:t>转换器</a:t>
            </a:r>
          </a:p>
          <a:p>
            <a:pPr algn="ctr" eaLnBrk="1" hangingPunct="1">
              <a:spcBef>
                <a:spcPct val="50000"/>
              </a:spcBef>
            </a:pPr>
            <a:r>
              <a:rPr lang="zh-CN" altLang="en-US" sz="1400"/>
              <a:t> 部分</a:t>
            </a:r>
          </a:p>
        </p:txBody>
      </p:sp>
      <p:sp>
        <p:nvSpPr>
          <p:cNvPr id="21" name="Freeform 7"/>
          <p:cNvSpPr>
            <a:spLocks/>
          </p:cNvSpPr>
          <p:nvPr/>
        </p:nvSpPr>
        <p:spPr bwMode="auto">
          <a:xfrm>
            <a:off x="9557100" y="2744137"/>
            <a:ext cx="788987" cy="647700"/>
          </a:xfrm>
          <a:custGeom>
            <a:avLst/>
            <a:gdLst>
              <a:gd name="T0" fmla="*/ 0 w 497"/>
              <a:gd name="T1" fmla="*/ 2147483646 h 408"/>
              <a:gd name="T2" fmla="*/ 2147483646 w 497"/>
              <a:gd name="T3" fmla="*/ 2147483646 h 408"/>
              <a:gd name="T4" fmla="*/ 2147483646 w 497"/>
              <a:gd name="T5" fmla="*/ 0 h 408"/>
              <a:gd name="T6" fmla="*/ 0 60000 65536"/>
              <a:gd name="T7" fmla="*/ 0 60000 65536"/>
              <a:gd name="T8" fmla="*/ 0 60000 65536"/>
            </a:gdLst>
            <a:ahLst/>
            <a:cxnLst>
              <a:cxn ang="T6">
                <a:pos x="T0" y="T1"/>
              </a:cxn>
              <a:cxn ang="T7">
                <a:pos x="T2" y="T3"/>
              </a:cxn>
              <a:cxn ang="T8">
                <a:pos x="T4" y="T5"/>
              </a:cxn>
            </a:cxnLst>
            <a:rect l="0" t="0" r="r" b="b"/>
            <a:pathLst>
              <a:path w="497" h="408">
                <a:moveTo>
                  <a:pt x="0" y="408"/>
                </a:moveTo>
                <a:lnTo>
                  <a:pt x="497" y="154"/>
                </a:lnTo>
                <a:lnTo>
                  <a:pt x="497" y="0"/>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99FFCC"/>
                </a:solidFill>
              </a14:hiddenFill>
            </a:ext>
            <a:ext uri="{AF507438-7753-43E0-B8FC-AC1667EBCBE1}">
              <a14:hiddenEffects xmlns:a14="http://schemas.microsoft.com/office/drawing/2010/main">
                <a:effectLst>
                  <a:outerShdw dist="12700" dir="5400000" algn="ctr" rotWithShape="0">
                    <a:schemeClr val="bg2"/>
                  </a:outerShdw>
                </a:effectLst>
              </a14:hiddenEffects>
            </a:ext>
          </a:extLst>
        </p:spPr>
        <p:txBody>
          <a:bodyPr>
            <a:spAutoFit/>
          </a:bodyPr>
          <a:lstStyle/>
          <a:p>
            <a:endParaRPr lang="zh-CN" altLang="en-US"/>
          </a:p>
        </p:txBody>
      </p:sp>
      <p:sp>
        <p:nvSpPr>
          <p:cNvPr id="22" name="Freeform 8"/>
          <p:cNvSpPr>
            <a:spLocks/>
          </p:cNvSpPr>
          <p:nvPr/>
        </p:nvSpPr>
        <p:spPr bwMode="auto">
          <a:xfrm>
            <a:off x="4820000" y="2728262"/>
            <a:ext cx="812800" cy="1990725"/>
          </a:xfrm>
          <a:custGeom>
            <a:avLst/>
            <a:gdLst>
              <a:gd name="T0" fmla="*/ 2147483646 w 512"/>
              <a:gd name="T1" fmla="*/ 0 h 1254"/>
              <a:gd name="T2" fmla="*/ 0 w 512"/>
              <a:gd name="T3" fmla="*/ 2147483646 h 1254"/>
              <a:gd name="T4" fmla="*/ 2147483646 w 512"/>
              <a:gd name="T5" fmla="*/ 2147483646 h 1254"/>
              <a:gd name="T6" fmla="*/ 0 60000 65536"/>
              <a:gd name="T7" fmla="*/ 0 60000 65536"/>
              <a:gd name="T8" fmla="*/ 0 60000 65536"/>
            </a:gdLst>
            <a:ahLst/>
            <a:cxnLst>
              <a:cxn ang="T6">
                <a:pos x="T0" y="T1"/>
              </a:cxn>
              <a:cxn ang="T7">
                <a:pos x="T2" y="T3"/>
              </a:cxn>
              <a:cxn ang="T8">
                <a:pos x="T4" y="T5"/>
              </a:cxn>
            </a:cxnLst>
            <a:rect l="0" t="0" r="r" b="b"/>
            <a:pathLst>
              <a:path w="512" h="1254">
                <a:moveTo>
                  <a:pt x="140" y="0"/>
                </a:moveTo>
                <a:lnTo>
                  <a:pt x="0" y="766"/>
                </a:lnTo>
                <a:lnTo>
                  <a:pt x="512" y="1254"/>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99FFCC"/>
                </a:solidFill>
              </a14:hiddenFill>
            </a:ext>
            <a:ext uri="{AF507438-7753-43E0-B8FC-AC1667EBCBE1}">
              <a14:hiddenEffects xmlns:a14="http://schemas.microsoft.com/office/drawing/2010/main">
                <a:effectLst>
                  <a:outerShdw dist="12700" dir="5400000" algn="ctr" rotWithShape="0">
                    <a:schemeClr val="bg2"/>
                  </a:outerShdw>
                </a:effectLst>
              </a14:hiddenEffects>
            </a:ext>
          </a:extLst>
        </p:spPr>
        <p:txBody>
          <a:bodyPr>
            <a:spAutoFit/>
          </a:bodyPr>
          <a:lstStyle/>
          <a:p>
            <a:endParaRPr lang="zh-CN" altLang="en-US"/>
          </a:p>
        </p:txBody>
      </p:sp>
      <p:sp>
        <p:nvSpPr>
          <p:cNvPr id="23" name="Text Box 9"/>
          <p:cNvSpPr txBox="1">
            <a:spLocks noChangeArrowheads="1"/>
          </p:cNvSpPr>
          <p:nvPr/>
        </p:nvSpPr>
        <p:spPr bwMode="auto">
          <a:xfrm>
            <a:off x="3194400" y="3569637"/>
            <a:ext cx="1660525"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spcBef>
                <a:spcPct val="50000"/>
              </a:spcBef>
            </a:pPr>
            <a:r>
              <a:rPr lang="zh-CN" altLang="en-US" sz="1400"/>
              <a:t>互锁开关</a:t>
            </a:r>
          </a:p>
          <a:p>
            <a:pPr algn="ctr" eaLnBrk="1" hangingPunct="1">
              <a:spcBef>
                <a:spcPct val="50000"/>
              </a:spcBef>
            </a:pPr>
            <a:r>
              <a:rPr lang="en-US" altLang="zh-CN" sz="1400"/>
              <a:t>(</a:t>
            </a:r>
            <a:r>
              <a:rPr lang="zh-CN" altLang="en-US" sz="1400"/>
              <a:t>变频器端子盖</a:t>
            </a:r>
            <a:r>
              <a:rPr lang="en-US" altLang="zh-CN" sz="1400"/>
              <a:t>)</a:t>
            </a:r>
          </a:p>
        </p:txBody>
      </p:sp>
      <p:sp>
        <p:nvSpPr>
          <p:cNvPr id="24" name="Text Box 10"/>
          <p:cNvSpPr txBox="1">
            <a:spLocks noChangeArrowheads="1"/>
          </p:cNvSpPr>
          <p:nvPr/>
        </p:nvSpPr>
        <p:spPr bwMode="auto">
          <a:xfrm>
            <a:off x="6852000" y="2147237"/>
            <a:ext cx="16605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spcBef>
                <a:spcPct val="50000"/>
              </a:spcBef>
            </a:pPr>
            <a:r>
              <a:rPr lang="zh-CN" altLang="en-US" sz="1400"/>
              <a:t>变频器端子盖</a:t>
            </a:r>
            <a:endParaRPr lang="en-US" altLang="zh-CN" sz="1400"/>
          </a:p>
        </p:txBody>
      </p:sp>
      <p:sp>
        <p:nvSpPr>
          <p:cNvPr id="25" name="Text Box 11"/>
          <p:cNvSpPr txBox="1">
            <a:spLocks noChangeArrowheads="1"/>
          </p:cNvSpPr>
          <p:nvPr/>
        </p:nvSpPr>
        <p:spPr bwMode="auto">
          <a:xfrm>
            <a:off x="3423000" y="5427012"/>
            <a:ext cx="16605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spcBef>
                <a:spcPct val="50000"/>
              </a:spcBef>
            </a:pPr>
            <a:r>
              <a:rPr lang="zh-CN" altLang="en-US" sz="1400"/>
              <a:t>变频器电流传感器</a:t>
            </a:r>
          </a:p>
        </p:txBody>
      </p:sp>
      <p:sp>
        <p:nvSpPr>
          <p:cNvPr id="26" name="Text Box 12"/>
          <p:cNvSpPr txBox="1">
            <a:spLocks noChangeArrowheads="1"/>
          </p:cNvSpPr>
          <p:nvPr/>
        </p:nvSpPr>
        <p:spPr bwMode="auto">
          <a:xfrm>
            <a:off x="4640612" y="6128687"/>
            <a:ext cx="101917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spcBef>
                <a:spcPct val="50000"/>
              </a:spcBef>
            </a:pPr>
            <a:r>
              <a:rPr lang="en-US" altLang="zh-CN" sz="1400"/>
              <a:t>MG ECU</a:t>
            </a:r>
          </a:p>
        </p:txBody>
      </p:sp>
      <p:sp>
        <p:nvSpPr>
          <p:cNvPr id="27" name="Text Box 13"/>
          <p:cNvSpPr txBox="1">
            <a:spLocks noChangeArrowheads="1"/>
          </p:cNvSpPr>
          <p:nvPr/>
        </p:nvSpPr>
        <p:spPr bwMode="auto">
          <a:xfrm>
            <a:off x="7017100" y="4757087"/>
            <a:ext cx="100806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spcBef>
                <a:spcPct val="50000"/>
              </a:spcBef>
            </a:pPr>
            <a:r>
              <a:rPr lang="zh-CN" altLang="en-US" sz="1400"/>
              <a:t>电容</a:t>
            </a:r>
          </a:p>
        </p:txBody>
      </p:sp>
      <p:sp>
        <p:nvSpPr>
          <p:cNvPr id="28" name="Text Box 14"/>
          <p:cNvSpPr txBox="1">
            <a:spLocks noChangeArrowheads="1"/>
          </p:cNvSpPr>
          <p:nvPr/>
        </p:nvSpPr>
        <p:spPr bwMode="auto">
          <a:xfrm>
            <a:off x="10357200" y="5214287"/>
            <a:ext cx="10668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spcBef>
                <a:spcPct val="50000"/>
              </a:spcBef>
            </a:pPr>
            <a:r>
              <a:rPr lang="zh-CN" altLang="en-US" sz="1400"/>
              <a:t>反应器</a:t>
            </a:r>
          </a:p>
        </p:txBody>
      </p:sp>
      <p:sp>
        <p:nvSpPr>
          <p:cNvPr id="29" name="Text Box 15"/>
          <p:cNvSpPr txBox="1">
            <a:spLocks noChangeArrowheads="1"/>
          </p:cNvSpPr>
          <p:nvPr/>
        </p:nvSpPr>
        <p:spPr bwMode="auto">
          <a:xfrm>
            <a:off x="9442800" y="2402825"/>
            <a:ext cx="19050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defRPr sz="1600">
                <a:solidFill>
                  <a:schemeClr val="tx1"/>
                </a:solidFill>
                <a:latin typeface="Verdana" panose="020B0604030504040204" pitchFamily="34" charset="0"/>
              </a:defRPr>
            </a:lvl1pPr>
            <a:lvl2pPr marL="742950" indent="-285750">
              <a:defRPr sz="1600">
                <a:solidFill>
                  <a:schemeClr val="tx1"/>
                </a:solidFill>
                <a:latin typeface="Verdana" panose="020B0604030504040204" pitchFamily="34" charset="0"/>
              </a:defRPr>
            </a:lvl2pPr>
            <a:lvl3pPr marL="1143000" indent="-228600">
              <a:defRPr sz="1600">
                <a:solidFill>
                  <a:schemeClr val="tx1"/>
                </a:solidFill>
                <a:latin typeface="Verdana" panose="020B0604030504040204" pitchFamily="34" charset="0"/>
              </a:defRPr>
            </a:lvl3pPr>
            <a:lvl4pPr marL="1600200" indent="-228600">
              <a:defRPr sz="1600">
                <a:solidFill>
                  <a:schemeClr val="tx1"/>
                </a:solidFill>
                <a:latin typeface="Verdana" panose="020B0604030504040204" pitchFamily="34" charset="0"/>
              </a:defRPr>
            </a:lvl4pPr>
            <a:lvl5pPr marL="2057400" indent="-228600">
              <a:defRPr sz="1600">
                <a:solidFill>
                  <a:schemeClr val="tx1"/>
                </a:solidFill>
                <a:latin typeface="Verdana" panose="020B0604030504040204" pitchFamily="34" charset="0"/>
              </a:defRPr>
            </a:lvl5pPr>
            <a:lvl6pPr marL="2514600" indent="-228600" eaLnBrk="0" fontAlgn="base" hangingPunct="0">
              <a:spcBef>
                <a:spcPct val="0"/>
              </a:spcBef>
              <a:spcAft>
                <a:spcPct val="0"/>
              </a:spcAft>
              <a:defRPr sz="1600">
                <a:solidFill>
                  <a:schemeClr val="tx1"/>
                </a:solidFill>
                <a:latin typeface="Verdana" panose="020B0604030504040204" pitchFamily="34" charset="0"/>
              </a:defRPr>
            </a:lvl6pPr>
            <a:lvl7pPr marL="2971800" indent="-228600" eaLnBrk="0" fontAlgn="base" hangingPunct="0">
              <a:spcBef>
                <a:spcPct val="0"/>
              </a:spcBef>
              <a:spcAft>
                <a:spcPct val="0"/>
              </a:spcAft>
              <a:defRPr sz="1600">
                <a:solidFill>
                  <a:schemeClr val="tx1"/>
                </a:solidFill>
                <a:latin typeface="Verdana" panose="020B0604030504040204" pitchFamily="34" charset="0"/>
              </a:defRPr>
            </a:lvl7pPr>
            <a:lvl8pPr marL="3429000" indent="-228600" eaLnBrk="0" fontAlgn="base" hangingPunct="0">
              <a:spcBef>
                <a:spcPct val="0"/>
              </a:spcBef>
              <a:spcAft>
                <a:spcPct val="0"/>
              </a:spcAft>
              <a:defRPr sz="1600">
                <a:solidFill>
                  <a:schemeClr val="tx1"/>
                </a:solidFill>
                <a:latin typeface="Verdana" panose="020B0604030504040204" pitchFamily="34" charset="0"/>
              </a:defRPr>
            </a:lvl8pPr>
            <a:lvl9pPr marL="3886200" indent="-228600" eaLnBrk="0" fontAlgn="base" hangingPunct="0">
              <a:spcBef>
                <a:spcPct val="0"/>
              </a:spcBef>
              <a:spcAft>
                <a:spcPct val="0"/>
              </a:spcAft>
              <a:defRPr sz="1600">
                <a:solidFill>
                  <a:schemeClr val="tx1"/>
                </a:solidFill>
                <a:latin typeface="Verdana" panose="020B0604030504040204" pitchFamily="34" charset="0"/>
              </a:defRPr>
            </a:lvl9pPr>
          </a:lstStyle>
          <a:p>
            <a:pPr algn="ctr" eaLnBrk="1" hangingPunct="1">
              <a:spcBef>
                <a:spcPct val="50000"/>
              </a:spcBef>
            </a:pPr>
            <a:r>
              <a:rPr lang="zh-CN" altLang="en-US" sz="1400"/>
              <a:t>智能动力模块 </a:t>
            </a:r>
            <a:r>
              <a:rPr lang="en-US" altLang="zh-CN" sz="1400"/>
              <a:t>(IPMs)</a:t>
            </a:r>
          </a:p>
        </p:txBody>
      </p:sp>
      <p:sp>
        <p:nvSpPr>
          <p:cNvPr id="30" name="Freeform 16"/>
          <p:cNvSpPr>
            <a:spLocks/>
          </p:cNvSpPr>
          <p:nvPr/>
        </p:nvSpPr>
        <p:spPr bwMode="auto">
          <a:xfrm>
            <a:off x="6801200" y="2390125"/>
            <a:ext cx="2289175" cy="4038600"/>
          </a:xfrm>
          <a:custGeom>
            <a:avLst/>
            <a:gdLst>
              <a:gd name="T0" fmla="*/ 0 w 1488"/>
              <a:gd name="T1" fmla="*/ 2147483646 h 2544"/>
              <a:gd name="T2" fmla="*/ 0 w 1488"/>
              <a:gd name="T3" fmla="*/ 2147483646 h 2544"/>
              <a:gd name="T4" fmla="*/ 2147483646 w 1488"/>
              <a:gd name="T5" fmla="*/ 2147483646 h 2544"/>
              <a:gd name="T6" fmla="*/ 2147483646 w 1488"/>
              <a:gd name="T7" fmla="*/ 2147483646 h 2544"/>
              <a:gd name="T8" fmla="*/ 2147483646 w 1488"/>
              <a:gd name="T9" fmla="*/ 0 h 2544"/>
              <a:gd name="T10" fmla="*/ 2147483646 w 1488"/>
              <a:gd name="T11" fmla="*/ 2147483646 h 25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8" h="2544">
                <a:moveTo>
                  <a:pt x="0" y="2208"/>
                </a:moveTo>
                <a:lnTo>
                  <a:pt x="0" y="2544"/>
                </a:lnTo>
                <a:lnTo>
                  <a:pt x="816" y="2016"/>
                </a:lnTo>
                <a:lnTo>
                  <a:pt x="816" y="336"/>
                </a:lnTo>
                <a:lnTo>
                  <a:pt x="1488" y="0"/>
                </a:lnTo>
                <a:lnTo>
                  <a:pt x="1488" y="528"/>
                </a:lnTo>
              </a:path>
            </a:pathLst>
          </a:custGeom>
          <a:noFill/>
          <a:ln w="38100" cap="flat" cmpd="sng">
            <a:solidFill>
              <a:srgbClr val="FF0000"/>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 name="Freeform 17"/>
          <p:cNvSpPr>
            <a:spLocks/>
          </p:cNvSpPr>
          <p:nvPr/>
        </p:nvSpPr>
        <p:spPr bwMode="auto">
          <a:xfrm>
            <a:off x="6798025" y="4234800"/>
            <a:ext cx="674687" cy="541337"/>
          </a:xfrm>
          <a:custGeom>
            <a:avLst/>
            <a:gdLst>
              <a:gd name="T0" fmla="*/ 0 w 425"/>
              <a:gd name="T1" fmla="*/ 0 h 341"/>
              <a:gd name="T2" fmla="*/ 2147483646 w 425"/>
              <a:gd name="T3" fmla="*/ 2147483646 h 341"/>
              <a:gd name="T4" fmla="*/ 2147483646 w 425"/>
              <a:gd name="T5" fmla="*/ 2147483646 h 341"/>
              <a:gd name="T6" fmla="*/ 0 60000 65536"/>
              <a:gd name="T7" fmla="*/ 0 60000 65536"/>
              <a:gd name="T8" fmla="*/ 0 60000 65536"/>
            </a:gdLst>
            <a:ahLst/>
            <a:cxnLst>
              <a:cxn ang="T6">
                <a:pos x="T0" y="T1"/>
              </a:cxn>
              <a:cxn ang="T7">
                <a:pos x="T2" y="T3"/>
              </a:cxn>
              <a:cxn ang="T8">
                <a:pos x="T4" y="T5"/>
              </a:cxn>
            </a:cxnLst>
            <a:rect l="0" t="0" r="r" b="b"/>
            <a:pathLst>
              <a:path w="425" h="341">
                <a:moveTo>
                  <a:pt x="0" y="0"/>
                </a:moveTo>
                <a:lnTo>
                  <a:pt x="425" y="163"/>
                </a:lnTo>
                <a:lnTo>
                  <a:pt x="425" y="341"/>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99FFCC"/>
                </a:solidFill>
              </a14:hiddenFill>
            </a:ext>
            <a:ext uri="{AF507438-7753-43E0-B8FC-AC1667EBCBE1}">
              <a14:hiddenEffects xmlns:a14="http://schemas.microsoft.com/office/drawing/2010/main">
                <a:effectLst>
                  <a:outerShdw dist="12700" dir="5400000" algn="ctr" rotWithShape="0">
                    <a:schemeClr val="bg2"/>
                  </a:outerShdw>
                </a:effectLst>
              </a14:hiddenEffects>
            </a:ext>
          </a:extLst>
        </p:spPr>
        <p:txBody>
          <a:bodyPr>
            <a:spAutoFit/>
          </a:bodyPr>
          <a:lstStyle/>
          <a:p>
            <a:endParaRPr lang="zh-CN" altLang="en-US"/>
          </a:p>
        </p:txBody>
      </p:sp>
      <p:sp>
        <p:nvSpPr>
          <p:cNvPr id="32" name="Freeform 18"/>
          <p:cNvSpPr>
            <a:spLocks/>
          </p:cNvSpPr>
          <p:nvPr/>
        </p:nvSpPr>
        <p:spPr bwMode="auto">
          <a:xfrm>
            <a:off x="5570887" y="5674662"/>
            <a:ext cx="998538" cy="588963"/>
          </a:xfrm>
          <a:custGeom>
            <a:avLst/>
            <a:gdLst>
              <a:gd name="T0" fmla="*/ 2147483646 w 629"/>
              <a:gd name="T1" fmla="*/ 0 h 371"/>
              <a:gd name="T2" fmla="*/ 2147483646 w 629"/>
              <a:gd name="T3" fmla="*/ 2147483646 h 371"/>
              <a:gd name="T4" fmla="*/ 0 w 629"/>
              <a:gd name="T5" fmla="*/ 2147483646 h 371"/>
              <a:gd name="T6" fmla="*/ 0 60000 65536"/>
              <a:gd name="T7" fmla="*/ 0 60000 65536"/>
              <a:gd name="T8" fmla="*/ 0 60000 65536"/>
            </a:gdLst>
            <a:ahLst/>
            <a:cxnLst>
              <a:cxn ang="T6">
                <a:pos x="T0" y="T1"/>
              </a:cxn>
              <a:cxn ang="T7">
                <a:pos x="T2" y="T3"/>
              </a:cxn>
              <a:cxn ang="T8">
                <a:pos x="T4" y="T5"/>
              </a:cxn>
            </a:cxnLst>
            <a:rect l="0" t="0" r="r" b="b"/>
            <a:pathLst>
              <a:path w="629" h="371">
                <a:moveTo>
                  <a:pt x="629" y="0"/>
                </a:moveTo>
                <a:lnTo>
                  <a:pt x="178" y="371"/>
                </a:lnTo>
                <a:lnTo>
                  <a:pt x="0" y="371"/>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99FFCC"/>
                </a:solidFill>
              </a14:hiddenFill>
            </a:ext>
            <a:ext uri="{AF507438-7753-43E0-B8FC-AC1667EBCBE1}">
              <a14:hiddenEffects xmlns:a14="http://schemas.microsoft.com/office/drawing/2010/main">
                <a:effectLst>
                  <a:outerShdw dist="12700" dir="5400000" algn="ctr" rotWithShape="0">
                    <a:schemeClr val="bg2"/>
                  </a:outerShdw>
                </a:effectLst>
              </a14:hiddenEffects>
            </a:ext>
          </a:extLst>
        </p:spPr>
        <p:txBody>
          <a:bodyPr>
            <a:spAutoFit/>
          </a:bodyPr>
          <a:lstStyle/>
          <a:p>
            <a:endParaRPr lang="zh-CN" altLang="en-US"/>
          </a:p>
        </p:txBody>
      </p:sp>
      <p:sp>
        <p:nvSpPr>
          <p:cNvPr id="42" name="Freeform 19"/>
          <p:cNvSpPr>
            <a:spLocks/>
          </p:cNvSpPr>
          <p:nvPr/>
        </p:nvSpPr>
        <p:spPr bwMode="auto">
          <a:xfrm>
            <a:off x="6350350" y="2406000"/>
            <a:ext cx="506412" cy="242887"/>
          </a:xfrm>
          <a:custGeom>
            <a:avLst/>
            <a:gdLst>
              <a:gd name="T0" fmla="*/ 0 w 319"/>
              <a:gd name="T1" fmla="*/ 2147483646 h 153"/>
              <a:gd name="T2" fmla="*/ 2147483646 w 319"/>
              <a:gd name="T3" fmla="*/ 0 h 153"/>
              <a:gd name="T4" fmla="*/ 2147483646 w 319"/>
              <a:gd name="T5" fmla="*/ 0 h 153"/>
              <a:gd name="T6" fmla="*/ 0 60000 65536"/>
              <a:gd name="T7" fmla="*/ 0 60000 65536"/>
              <a:gd name="T8" fmla="*/ 0 60000 65536"/>
            </a:gdLst>
            <a:ahLst/>
            <a:cxnLst>
              <a:cxn ang="T6">
                <a:pos x="T0" y="T1"/>
              </a:cxn>
              <a:cxn ang="T7">
                <a:pos x="T2" y="T3"/>
              </a:cxn>
              <a:cxn ang="T8">
                <a:pos x="T4" y="T5"/>
              </a:cxn>
            </a:cxnLst>
            <a:rect l="0" t="0" r="r" b="b"/>
            <a:pathLst>
              <a:path w="319" h="153">
                <a:moveTo>
                  <a:pt x="0" y="153"/>
                </a:moveTo>
                <a:lnTo>
                  <a:pt x="141" y="0"/>
                </a:lnTo>
                <a:lnTo>
                  <a:pt x="319" y="0"/>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99FFCC"/>
                </a:solidFill>
              </a14:hiddenFill>
            </a:ext>
            <a:ext uri="{AF507438-7753-43E0-B8FC-AC1667EBCBE1}">
              <a14:hiddenEffects xmlns:a14="http://schemas.microsoft.com/office/drawing/2010/main">
                <a:effectLst>
                  <a:outerShdw dist="12700" dir="5400000" algn="ctr" rotWithShape="0">
                    <a:schemeClr val="bg2"/>
                  </a:outerShdw>
                </a:effectLst>
              </a14:hiddenEffects>
            </a:ext>
          </a:extLst>
        </p:spPr>
        <p:txBody>
          <a:bodyPr>
            <a:spAutoFit/>
          </a:bodyPr>
          <a:lstStyle/>
          <a:p>
            <a:endParaRPr lang="zh-CN" altLang="en-US"/>
          </a:p>
        </p:txBody>
      </p:sp>
      <p:sp>
        <p:nvSpPr>
          <p:cNvPr id="43" name="Freeform 20"/>
          <p:cNvSpPr>
            <a:spLocks/>
          </p:cNvSpPr>
          <p:nvPr/>
        </p:nvSpPr>
        <p:spPr bwMode="auto">
          <a:xfrm>
            <a:off x="8568087" y="4992037"/>
            <a:ext cx="519113" cy="995363"/>
          </a:xfrm>
          <a:custGeom>
            <a:avLst/>
            <a:gdLst>
              <a:gd name="T0" fmla="*/ 2147483646 w 327"/>
              <a:gd name="T1" fmla="*/ 0 h 627"/>
              <a:gd name="T2" fmla="*/ 0 w 327"/>
              <a:gd name="T3" fmla="*/ 2147483646 h 627"/>
              <a:gd name="T4" fmla="*/ 0 w 327"/>
              <a:gd name="T5" fmla="*/ 2147483646 h 627"/>
              <a:gd name="T6" fmla="*/ 0 60000 65536"/>
              <a:gd name="T7" fmla="*/ 0 60000 65536"/>
              <a:gd name="T8" fmla="*/ 0 60000 65536"/>
            </a:gdLst>
            <a:ahLst/>
            <a:cxnLst>
              <a:cxn ang="T6">
                <a:pos x="T0" y="T1"/>
              </a:cxn>
              <a:cxn ang="T7">
                <a:pos x="T2" y="T3"/>
              </a:cxn>
              <a:cxn ang="T8">
                <a:pos x="T4" y="T5"/>
              </a:cxn>
            </a:cxnLst>
            <a:rect l="0" t="0" r="r" b="b"/>
            <a:pathLst>
              <a:path w="327" h="627">
                <a:moveTo>
                  <a:pt x="327" y="0"/>
                </a:moveTo>
                <a:lnTo>
                  <a:pt x="0" y="449"/>
                </a:lnTo>
                <a:lnTo>
                  <a:pt x="0" y="627"/>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99FFCC"/>
                </a:solidFill>
              </a14:hiddenFill>
            </a:ext>
            <a:ext uri="{AF507438-7753-43E0-B8FC-AC1667EBCBE1}">
              <a14:hiddenEffects xmlns:a14="http://schemas.microsoft.com/office/drawing/2010/main">
                <a:effectLst>
                  <a:outerShdw dist="12700" dir="5400000" algn="ctr" rotWithShape="0">
                    <a:schemeClr val="bg2"/>
                  </a:outerShdw>
                </a:effectLst>
              </a14:hiddenEffects>
            </a:ext>
          </a:extLst>
        </p:spPr>
        <p:txBody>
          <a:bodyPr>
            <a:spAutoFit/>
          </a:bodyPr>
          <a:lstStyle/>
          <a:p>
            <a:endParaRPr lang="zh-CN" altLang="en-US"/>
          </a:p>
        </p:txBody>
      </p:sp>
      <p:sp>
        <p:nvSpPr>
          <p:cNvPr id="44" name="Freeform 21"/>
          <p:cNvSpPr>
            <a:spLocks/>
          </p:cNvSpPr>
          <p:nvPr/>
        </p:nvSpPr>
        <p:spPr bwMode="auto">
          <a:xfrm>
            <a:off x="5015262" y="5030137"/>
            <a:ext cx="998538" cy="588963"/>
          </a:xfrm>
          <a:custGeom>
            <a:avLst/>
            <a:gdLst>
              <a:gd name="T0" fmla="*/ 2147483646 w 629"/>
              <a:gd name="T1" fmla="*/ 0 h 371"/>
              <a:gd name="T2" fmla="*/ 2147483646 w 629"/>
              <a:gd name="T3" fmla="*/ 2147483646 h 371"/>
              <a:gd name="T4" fmla="*/ 0 w 629"/>
              <a:gd name="T5" fmla="*/ 2147483646 h 371"/>
              <a:gd name="T6" fmla="*/ 0 60000 65536"/>
              <a:gd name="T7" fmla="*/ 0 60000 65536"/>
              <a:gd name="T8" fmla="*/ 0 60000 65536"/>
            </a:gdLst>
            <a:ahLst/>
            <a:cxnLst>
              <a:cxn ang="T6">
                <a:pos x="T0" y="T1"/>
              </a:cxn>
              <a:cxn ang="T7">
                <a:pos x="T2" y="T3"/>
              </a:cxn>
              <a:cxn ang="T8">
                <a:pos x="T4" y="T5"/>
              </a:cxn>
            </a:cxnLst>
            <a:rect l="0" t="0" r="r" b="b"/>
            <a:pathLst>
              <a:path w="629" h="371">
                <a:moveTo>
                  <a:pt x="629" y="0"/>
                </a:moveTo>
                <a:lnTo>
                  <a:pt x="178" y="371"/>
                </a:lnTo>
                <a:lnTo>
                  <a:pt x="0" y="371"/>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99FFCC"/>
                </a:solidFill>
              </a14:hiddenFill>
            </a:ext>
            <a:ext uri="{AF507438-7753-43E0-B8FC-AC1667EBCBE1}">
              <a14:hiddenEffects xmlns:a14="http://schemas.microsoft.com/office/drawing/2010/main">
                <a:effectLst>
                  <a:outerShdw dist="12700" dir="54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2865199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TotalTime>
  <Words>1028</Words>
  <Application>Microsoft Office PowerPoint</Application>
  <PresentationFormat>宽屏</PresentationFormat>
  <Paragraphs>411</Paragraphs>
  <Slides>38</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Arial Unicode MS</vt:lpstr>
      <vt:lpstr>黑体</vt:lpstr>
      <vt:lpstr>华文细黑</vt:lpstr>
      <vt:lpstr>宋体</vt:lpstr>
      <vt:lpstr>微软雅黑</vt:lpstr>
      <vt:lpstr>Arial</vt:lpstr>
      <vt:lpstr>Calibri</vt:lpstr>
      <vt:lpstr>Calibri Light</vt:lpstr>
      <vt:lpstr>Cooper Std Black</vt:lpstr>
      <vt:lpstr>Franklin Gothic Book</vt:lpstr>
      <vt:lpstr>Symbol</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hp</cp:lastModifiedBy>
  <cp:revision>639</cp:revision>
  <dcterms:created xsi:type="dcterms:W3CDTF">2016-01-21T08:49:00Z</dcterms:created>
  <dcterms:modified xsi:type="dcterms:W3CDTF">2017-06-17T09:13:27Z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